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3744" r:id="rId1"/>
    <p:sldMasterId id="2147483794" r:id="rId2"/>
    <p:sldMasterId id="2147483814" r:id="rId3"/>
    <p:sldMasterId id="2147483854" r:id="rId4"/>
  </p:sldMasterIdLst>
  <p:notesMasterIdLst>
    <p:notesMasterId r:id="rId20"/>
  </p:notesMasterIdLst>
  <p:handoutMasterIdLst>
    <p:handoutMasterId r:id="rId21"/>
  </p:handoutMasterIdLst>
  <p:sldIdLst>
    <p:sldId id="355" r:id="rId5"/>
    <p:sldId id="282" r:id="rId6"/>
    <p:sldId id="283" r:id="rId7"/>
    <p:sldId id="364" r:id="rId8"/>
    <p:sldId id="392" r:id="rId9"/>
    <p:sldId id="396" r:id="rId10"/>
    <p:sldId id="391" r:id="rId11"/>
    <p:sldId id="377" r:id="rId12"/>
    <p:sldId id="393" r:id="rId13"/>
    <p:sldId id="394" r:id="rId14"/>
    <p:sldId id="376" r:id="rId15"/>
    <p:sldId id="397" r:id="rId16"/>
    <p:sldId id="400" r:id="rId17"/>
    <p:sldId id="398" r:id="rId18"/>
    <p:sldId id="39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5578"/>
    <a:srgbClr val="26486F"/>
    <a:srgbClr val="8E0000"/>
    <a:srgbClr val="0052D7"/>
    <a:srgbClr val="F4F4F4"/>
    <a:srgbClr val="172A54"/>
    <a:srgbClr val="6E7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79893" autoAdjust="0"/>
  </p:normalViewPr>
  <p:slideViewPr>
    <p:cSldViewPr snapToGrid="0">
      <p:cViewPr varScale="1">
        <p:scale>
          <a:sx n="40" d="100"/>
          <a:sy n="40" d="100"/>
        </p:scale>
        <p:origin x="798" y="42"/>
      </p:cViewPr>
      <p:guideLst/>
    </p:cSldViewPr>
  </p:slideViewPr>
  <p:outlineViewPr>
    <p:cViewPr>
      <p:scale>
        <a:sx n="33" d="100"/>
        <a:sy n="33" d="100"/>
      </p:scale>
      <p:origin x="0" y="0"/>
    </p:cViewPr>
  </p:outlineViewPr>
  <p:notesTextViewPr>
    <p:cViewPr>
      <p:scale>
        <a:sx n="75" d="100"/>
        <a:sy n="75" d="100"/>
      </p:scale>
      <p:origin x="0" y="0"/>
    </p:cViewPr>
  </p:notesTextViewPr>
  <p:sorterViewPr>
    <p:cViewPr varScale="1">
      <p:scale>
        <a:sx n="100" d="100"/>
        <a:sy n="100" d="100"/>
      </p:scale>
      <p:origin x="0" y="0"/>
    </p:cViewPr>
  </p:sorterViewPr>
  <p:notesViewPr>
    <p:cSldViewPr snapToGrid="0">
      <p:cViewPr>
        <p:scale>
          <a:sx n="75" d="100"/>
          <a:sy n="75" d="100"/>
        </p:scale>
        <p:origin x="4312" y="5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drawings/_rels/vmlDrawing5.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E8F3FD-8012-4C7C-BCFB-C23E18FC275E}" type="datetimeFigureOut">
              <a:rPr lang="en-US" smtClean="0"/>
              <a:t>10/26/2020</a:t>
            </a:fld>
            <a:endParaRPr lang="en-US" dirty="0"/>
          </a:p>
        </p:txBody>
      </p:sp>
      <p:sp>
        <p:nvSpPr>
          <p:cNvPr id="6" name="TextBox 5"/>
          <p:cNvSpPr txBox="1"/>
          <p:nvPr/>
        </p:nvSpPr>
        <p:spPr>
          <a:xfrm>
            <a:off x="164123" y="8858218"/>
            <a:ext cx="6459416" cy="215444"/>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700" smtClean="0">
                <a:solidFill>
                  <a:srgbClr val="979D9D"/>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dirty="0">
                <a:solidFill>
                  <a:srgbClr val="979D9D"/>
                </a:solidFill>
              </a:rPr>
              <a:t>	© 2019 Gartner, Inc. and/or its affiliates. All rights reserved. Gartner is a registered trademark of Gartner, Inc. or its affiliates.</a:t>
            </a:r>
            <a:br>
              <a:rPr lang="en-US" sz="700" dirty="0">
                <a:solidFill>
                  <a:srgbClr val="979D9D"/>
                </a:solidFill>
              </a:rPr>
            </a:br>
            <a:r>
              <a:rPr lang="en-US" sz="700" b="1" dirty="0">
                <a:solidFill>
                  <a:srgbClr val="979D9D"/>
                </a:solidFill>
              </a:rPr>
              <a:t>INTERNAL — FOR INTERNAL USE ONLY or RESTRICTED [CHOSE ONE – DELETE AS APPROPRIATE] </a:t>
            </a:r>
            <a:r>
              <a:rPr lang="en-US" sz="700" b="0" baseline="0" dirty="0">
                <a:solidFill>
                  <a:srgbClr val="979D9D"/>
                </a:solidFill>
              </a:rPr>
              <a:t>| </a:t>
            </a:r>
            <a:r>
              <a:rPr lang="en-US" sz="700" dirty="0">
                <a:solidFill>
                  <a:srgbClr val="979D9D"/>
                </a:solidFill>
              </a:rPr>
              <a:t>Version X.X  Last updated [insert date format: DD Month YYYY]</a:t>
            </a:r>
          </a:p>
        </p:txBody>
      </p:sp>
    </p:spTree>
    <p:extLst>
      <p:ext uri="{BB962C8B-B14F-4D97-AF65-F5344CB8AC3E}">
        <p14:creationId xmlns:p14="http://schemas.microsoft.com/office/powerpoint/2010/main" val="10234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31633" y="712472"/>
            <a:ext cx="4794738" cy="2697041"/>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242371" y="3592535"/>
            <a:ext cx="6373258" cy="5234810"/>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p:nvSpPr>
        <p:spPr>
          <a:xfrm rot="16200000">
            <a:off x="-1050931" y="1977711"/>
            <a:ext cx="2725105" cy="138499"/>
          </a:xfrm>
          <a:prstGeom prst="rect">
            <a:avLst/>
          </a:prstGeom>
          <a:noFill/>
        </p:spPr>
        <p:txBody>
          <a:bodyPr wrap="none" lIns="0" tIns="0" rIns="0" bIns="0" rtlCol="0" anchor="ctr">
            <a:spAutoFit/>
          </a:bodyPr>
          <a:lstStyle/>
          <a:p>
            <a:pPr algn="ctr">
              <a:spcBef>
                <a:spcPts val="0"/>
              </a:spcBef>
              <a:spcAft>
                <a:spcPts val="0"/>
              </a:spcAft>
            </a:pPr>
            <a:r>
              <a:rPr lang="en-US" sz="900" kern="1200" spc="100" baseline="0" dirty="0">
                <a:solidFill>
                  <a:srgbClr val="CDCDCD"/>
                </a:solidFill>
                <a:effectLst/>
              </a:rPr>
              <a:t>— NOT FOR EXTERNAL DISTRIBUTION —</a:t>
            </a:r>
            <a:endParaRPr lang="en-US" sz="900" spc="100" baseline="0" dirty="0">
              <a:solidFill>
                <a:srgbClr val="CDCDCD"/>
              </a:solidFill>
            </a:endParaRPr>
          </a:p>
        </p:txBody>
      </p:sp>
      <p:sp>
        <p:nvSpPr>
          <p:cNvPr id="12" name="TextBox 11"/>
          <p:cNvSpPr txBox="1"/>
          <p:nvPr/>
        </p:nvSpPr>
        <p:spPr>
          <a:xfrm rot="5400000">
            <a:off x="5183827" y="1977711"/>
            <a:ext cx="2725105" cy="138499"/>
          </a:xfrm>
          <a:prstGeom prst="rect">
            <a:avLst/>
          </a:prstGeom>
          <a:noFill/>
        </p:spPr>
        <p:txBody>
          <a:bodyPr wrap="none" lIns="0" tIns="0" rIns="0" bIns="0" rtlCol="0" anchor="ctr">
            <a:spAutoFit/>
          </a:bodyPr>
          <a:lstStyle/>
          <a:p>
            <a:pPr algn="ctr">
              <a:spcBef>
                <a:spcPts val="0"/>
              </a:spcBef>
              <a:spcAft>
                <a:spcPts val="0"/>
              </a:spcAft>
            </a:pPr>
            <a:r>
              <a:rPr lang="en-US" sz="900" kern="1200" spc="100" baseline="0" dirty="0">
                <a:solidFill>
                  <a:srgbClr val="CDCDCD"/>
                </a:solidFill>
                <a:effectLst/>
              </a:rPr>
              <a:t>— NOT FOR EXTERNAL DISTRIBUTION —</a:t>
            </a:r>
            <a:endParaRPr lang="en-US" sz="900" spc="100" baseline="0" dirty="0">
              <a:solidFill>
                <a:srgbClr val="CDCDCD"/>
              </a:solidFill>
            </a:endParaRPr>
          </a:p>
        </p:txBody>
      </p:sp>
      <p:sp>
        <p:nvSpPr>
          <p:cNvPr id="14" name="Text Box 86"/>
          <p:cNvSpPr txBox="1">
            <a:spLocks noChangeArrowheads="1"/>
          </p:cNvSpPr>
          <p:nvPr/>
        </p:nvSpPr>
        <p:spPr bwMode="gray">
          <a:xfrm>
            <a:off x="242373" y="128260"/>
            <a:ext cx="6326067" cy="258458"/>
          </a:xfrm>
          <a:prstGeom prst="rect">
            <a:avLst/>
          </a:prstGeom>
          <a:noFill/>
          <a:ln w="12700">
            <a:noFill/>
            <a:miter lim="800000"/>
            <a:headEnd type="none" w="sm" len="sm"/>
            <a:tailEnd type="none" w="sm" len="sm"/>
          </a:ln>
          <a:effectLst/>
        </p:spPr>
        <p:txBody>
          <a:bodyPr wrap="square" lIns="0" tIns="45683" rIns="91366" bIns="45683" anchor="t" anchorCtr="0">
            <a:spAutoFit/>
          </a:bodyPr>
          <a:lstStyle/>
          <a:p>
            <a:pPr marL="0" marR="0" lvl="0" indent="0" algn="l" defTabSz="912813" rtl="0" eaLnBrk="1" fontAlgn="auto" latinLnBrk="0" hangingPunct="1">
              <a:lnSpc>
                <a:spcPct val="90000"/>
              </a:lnSpc>
              <a:spcBef>
                <a:spcPct val="0"/>
              </a:spcBef>
              <a:spcAft>
                <a:spcPct val="0"/>
              </a:spcAft>
              <a:buClrTx/>
              <a:buSzTx/>
              <a:buFontTx/>
              <a:buNone/>
              <a:tabLst/>
              <a:defRPr/>
            </a:pPr>
            <a:r>
              <a:rPr lang="en-US" sz="1200" b="1" dirty="0"/>
              <a:t>Presentation Title</a:t>
            </a:r>
          </a:p>
        </p:txBody>
      </p:sp>
      <p:sp>
        <p:nvSpPr>
          <p:cNvPr id="8" name="TextBox 7"/>
          <p:cNvSpPr txBox="1"/>
          <p:nvPr/>
        </p:nvSpPr>
        <p:spPr>
          <a:xfrm>
            <a:off x="242372" y="8887703"/>
            <a:ext cx="6373258" cy="184666"/>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600" smtClean="0">
                <a:solidFill>
                  <a:srgbClr val="6E7878"/>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600" dirty="0">
                <a:solidFill>
                  <a:srgbClr val="6E7878"/>
                </a:solidFill>
              </a:rPr>
              <a:t>	© 2019 Gartner, Inc. and/or its affiliates. All rights reserved. Gartner is a registered trademark of Gartner, Inc. or its affiliates.</a:t>
            </a:r>
            <a:br>
              <a:rPr lang="en-US" sz="600" dirty="0">
                <a:solidFill>
                  <a:srgbClr val="6E7878"/>
                </a:solidFill>
              </a:rPr>
            </a:br>
            <a:r>
              <a:rPr lang="en-US" sz="600" b="1" dirty="0">
                <a:solidFill>
                  <a:srgbClr val="6E7878"/>
                </a:solidFill>
              </a:rPr>
              <a:t>INTERNAL — FOR INTERNAL USE ONLY or RESTRICTED [CHOOSE ONE – DELETE AS APPROPRIATE] </a:t>
            </a:r>
            <a:r>
              <a:rPr lang="en-US" sz="600" b="0" baseline="0" dirty="0">
                <a:solidFill>
                  <a:srgbClr val="6E7878"/>
                </a:solidFill>
              </a:rPr>
              <a:t>| </a:t>
            </a:r>
            <a:r>
              <a:rPr lang="en-US" sz="600" dirty="0">
                <a:solidFill>
                  <a:srgbClr val="6E7878"/>
                </a:solidFill>
              </a:rPr>
              <a:t>Version X.X  Last updated [insert date format: DD Month YYYY]</a:t>
            </a:r>
          </a:p>
        </p:txBody>
      </p:sp>
    </p:spTree>
    <p:extLst>
      <p:ext uri="{BB962C8B-B14F-4D97-AF65-F5344CB8AC3E}">
        <p14:creationId xmlns:p14="http://schemas.microsoft.com/office/powerpoint/2010/main" val="1265795583"/>
      </p:ext>
    </p:extLst>
  </p:cSld>
  <p:clrMap bg1="lt1" tx1="dk1" bg2="lt2" tx2="dk2" accent1="accent1" accent2="accent2" accent3="accent3" accent4="accent4" accent5="accent5" accent6="accent6" hlink="hlink" folHlink="folHlink"/>
  <p:hf sldNum="0" hdr="0" ftr="0" dt="0"/>
  <p:notesStyle>
    <a:lvl1pPr marL="0" indent="0" algn="l" defTabSz="914400" rtl="0" eaLnBrk="1" latinLnBrk="0" hangingPunct="1">
      <a:lnSpc>
        <a:spcPct val="90000"/>
      </a:lnSpc>
      <a:spcAft>
        <a:spcPts val="600"/>
      </a:spcAft>
      <a:buFont typeface="Arial" panose="020B0604020202020204" pitchFamily="34" charset="0"/>
      <a:buNone/>
      <a:defRPr sz="1200" kern="1200">
        <a:solidFill>
          <a:schemeClr val="tx1"/>
        </a:solidFill>
        <a:latin typeface="+mn-lt"/>
        <a:ea typeface="+mn-ea"/>
        <a:cs typeface="+mn-cs"/>
      </a:defRPr>
    </a:lvl1pPr>
    <a:lvl2pPr marL="182880" indent="-137160" algn="l" defTabSz="914400" rtl="0" eaLnBrk="1" latinLnBrk="0" hangingPunct="1">
      <a:lnSpc>
        <a:spcPct val="90000"/>
      </a:lnSpc>
      <a:spcAft>
        <a:spcPts val="600"/>
      </a:spcAft>
      <a:buFont typeface="Wingdings" panose="05000000000000000000" pitchFamily="2" charset="2"/>
      <a:buChar char="§"/>
      <a:defRPr sz="1200" kern="1200">
        <a:solidFill>
          <a:schemeClr val="tx1"/>
        </a:solidFill>
        <a:latin typeface="+mn-lt"/>
        <a:ea typeface="+mn-ea"/>
        <a:cs typeface="+mn-cs"/>
      </a:defRPr>
    </a:lvl2pPr>
    <a:lvl3pPr marL="365760" indent="-137160" algn="l" defTabSz="914400" rtl="0" eaLnBrk="1" latinLnBrk="0" hangingPunct="1">
      <a:lnSpc>
        <a:spcPct val="90000"/>
      </a:lnSpc>
      <a:spcAft>
        <a:spcPts val="600"/>
      </a:spcAft>
      <a:buFont typeface="Arial" panose="020B0604020202020204" pitchFamily="34" charset="0"/>
      <a:buChar char="–"/>
      <a:defRPr sz="1200" kern="1200">
        <a:solidFill>
          <a:schemeClr val="tx1"/>
        </a:solidFill>
        <a:latin typeface="+mn-lt"/>
        <a:ea typeface="+mn-ea"/>
        <a:cs typeface="+mn-cs"/>
      </a:defRPr>
    </a:lvl3pPr>
    <a:lvl4pPr marL="548640" indent="-137160" algn="l" defTabSz="914400" rtl="0" eaLnBrk="1" latinLnBrk="0" hangingPunct="1">
      <a:lnSpc>
        <a:spcPct val="90000"/>
      </a:lnSpc>
      <a:spcAft>
        <a:spcPts val="600"/>
      </a:spcAft>
      <a:buFont typeface="Wingdings" panose="05000000000000000000" pitchFamily="2" charset="2"/>
      <a:buChar char="§"/>
      <a:defRPr sz="1200" kern="1200">
        <a:solidFill>
          <a:schemeClr val="tx1"/>
        </a:solidFill>
        <a:latin typeface="+mn-lt"/>
        <a:ea typeface="+mn-ea"/>
        <a:cs typeface="+mn-cs"/>
      </a:defRPr>
    </a:lvl4pPr>
    <a:lvl5pPr marL="731520" indent="-137160" algn="l" defTabSz="914400" rtl="0" eaLnBrk="1" latinLnBrk="0" hangingPunct="1">
      <a:lnSpc>
        <a:spcPct val="90000"/>
      </a:lnSpc>
      <a:spcAft>
        <a:spcPts val="600"/>
      </a:spcAft>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a:lstStyle/>
          <a:p>
            <a:r>
              <a:rPr lang="en-US" dirty="0"/>
              <a:t>UPDATED 24 April 2019</a:t>
            </a:r>
          </a:p>
        </p:txBody>
      </p:sp>
      <p:sp>
        <p:nvSpPr>
          <p:cNvPr id="6" name="Rectangle 103"/>
          <p:cNvSpPr>
            <a:spLocks noChangeArrowheads="1"/>
          </p:cNvSpPr>
          <p:nvPr/>
        </p:nvSpPr>
        <p:spPr bwMode="gray">
          <a:xfrm>
            <a:off x="3862389" y="655411"/>
            <a:ext cx="2618422" cy="420582"/>
          </a:xfrm>
          <a:prstGeom prst="rect">
            <a:avLst/>
          </a:prstGeom>
          <a:noFill/>
          <a:ln w="9525">
            <a:noFill/>
            <a:miter lim="800000"/>
            <a:headEnd/>
            <a:tailEnd/>
          </a:ln>
        </p:spPr>
        <p:txBody>
          <a:bodyPr wrap="square" lIns="65028" tIns="25377" rIns="65028" bIns="25377">
            <a:spAutoFit/>
          </a:bodyPr>
          <a:lstStyle/>
          <a:p>
            <a:pPr algn="l" defTabSz="947738">
              <a:lnSpc>
                <a:spcPct val="100000"/>
              </a:lnSpc>
              <a:spcBef>
                <a:spcPct val="0"/>
              </a:spcBef>
              <a:spcAft>
                <a:spcPct val="0"/>
              </a:spcAft>
            </a:pPr>
            <a:r>
              <a:rPr lang="en-US" sz="1200" dirty="0">
                <a:solidFill>
                  <a:srgbClr val="000000"/>
                </a:solidFill>
              </a:rPr>
              <a:t>Presenter's Name</a:t>
            </a:r>
          </a:p>
          <a:p>
            <a:pPr algn="l" defTabSz="947738">
              <a:lnSpc>
                <a:spcPct val="100000"/>
              </a:lnSpc>
              <a:spcBef>
                <a:spcPct val="0"/>
              </a:spcBef>
              <a:spcAft>
                <a:spcPct val="0"/>
              </a:spcAft>
            </a:pPr>
            <a:r>
              <a:rPr lang="en-US" sz="1200" dirty="0">
                <a:solidFill>
                  <a:srgbClr val="000000"/>
                </a:solidFill>
              </a:rPr>
              <a:t>Presenter's Name</a:t>
            </a:r>
          </a:p>
        </p:txBody>
      </p:sp>
    </p:spTree>
    <p:extLst>
      <p:ext uri="{BB962C8B-B14F-4D97-AF65-F5344CB8AC3E}">
        <p14:creationId xmlns:p14="http://schemas.microsoft.com/office/powerpoint/2010/main" val="2376541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a:noFill/>
          <a:ln w="12700">
            <a:solidFill>
              <a:prstClr val="black"/>
            </a:solidFill>
          </a:ln>
        </p:spPr>
      </p:sp>
      <p:sp>
        <p:nvSpPr>
          <p:cNvPr id="3" name="Notes Placeholder 2"/>
          <p:cNvSpPr>
            <a:spLocks noGrp="1" noChangeAspect="1"/>
          </p:cNvSpPr>
          <p:nvPr>
            <p:ph type="body" idx="1"/>
          </p:nvPr>
        </p:nvSpPr>
        <p:spPr>
          <a:xfrm>
            <a:off x="242371" y="3592535"/>
            <a:ext cx="6373258" cy="5234810"/>
          </a:xfrm>
        </p:spPr>
        <p:txBody>
          <a:bodyPr vert="horz" lIns="0" tIns="0" rIns="0" bIns="0" rtlCol="0"/>
          <a:lstStyle/>
          <a:p>
            <a:endParaRPr lang="en-US" dirty="0"/>
          </a:p>
        </p:txBody>
      </p:sp>
    </p:spTree>
    <p:extLst>
      <p:ext uri="{BB962C8B-B14F-4D97-AF65-F5344CB8AC3E}">
        <p14:creationId xmlns:p14="http://schemas.microsoft.com/office/powerpoint/2010/main" val="3392535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a:noFill/>
          <a:ln w="12700">
            <a:solidFill>
              <a:prstClr val="black"/>
            </a:solidFill>
          </a:ln>
        </p:spPr>
      </p:sp>
      <p:sp>
        <p:nvSpPr>
          <p:cNvPr id="3" name="Notes Placeholder 2"/>
          <p:cNvSpPr>
            <a:spLocks noGrp="1" noChangeAspect="1"/>
          </p:cNvSpPr>
          <p:nvPr>
            <p:ph type="body" idx="1"/>
          </p:nvPr>
        </p:nvSpPr>
        <p:spPr>
          <a:xfrm>
            <a:off x="242371" y="3592535"/>
            <a:ext cx="6373258" cy="5234810"/>
          </a:xfrm>
        </p:spPr>
        <p:txBody>
          <a:bodyPr vert="horz" lIns="0" tIns="0" rIns="0" bIns="0" rtlCol="0"/>
          <a:lstStyle/>
          <a:p>
            <a:endParaRPr lang="en-US" dirty="0"/>
          </a:p>
        </p:txBody>
      </p:sp>
    </p:spTree>
    <p:extLst>
      <p:ext uri="{BB962C8B-B14F-4D97-AF65-F5344CB8AC3E}">
        <p14:creationId xmlns:p14="http://schemas.microsoft.com/office/powerpoint/2010/main" val="2913708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3500" y="658813"/>
            <a:ext cx="4191000" cy="235743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3594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3500" y="658813"/>
            <a:ext cx="4191000" cy="235743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1642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3500" y="658813"/>
            <a:ext cx="4191000" cy="235743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28906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3500" y="658813"/>
            <a:ext cx="4191000" cy="235743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5096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3500" y="658813"/>
            <a:ext cx="4191000" cy="235743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3475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a:noFill/>
          <a:ln w="12700">
            <a:solidFill>
              <a:prstClr val="black"/>
            </a:solidFill>
          </a:ln>
        </p:spPr>
      </p:sp>
      <p:sp>
        <p:nvSpPr>
          <p:cNvPr id="3" name="Notes Placeholder 2"/>
          <p:cNvSpPr>
            <a:spLocks noGrp="1" noChangeAspect="1"/>
          </p:cNvSpPr>
          <p:nvPr>
            <p:ph type="body" idx="1"/>
          </p:nvPr>
        </p:nvSpPr>
        <p:spPr>
          <a:xfrm>
            <a:off x="242371" y="3592535"/>
            <a:ext cx="6373258" cy="5234810"/>
          </a:xfrm>
        </p:spPr>
        <p:txBody>
          <a:bodyPr vert="horz" lIns="0" tIns="0" rIns="0" bIns="0" rtlCol="0"/>
          <a:lstStyle/>
          <a:p>
            <a:endParaRPr lang="en-US" dirty="0"/>
          </a:p>
        </p:txBody>
      </p:sp>
    </p:spTree>
    <p:extLst>
      <p:ext uri="{BB962C8B-B14F-4D97-AF65-F5344CB8AC3E}">
        <p14:creationId xmlns:p14="http://schemas.microsoft.com/office/powerpoint/2010/main" val="2186287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3500" y="658813"/>
            <a:ext cx="4191000" cy="235743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941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3500" y="658813"/>
            <a:ext cx="4191000" cy="235743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92921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2"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11" name="Focus Frame 2"/>
          <p:cNvSpPr>
            <a:spLocks noChangeAspect="1"/>
          </p:cNvSpPr>
          <p:nvPr userDrawn="1"/>
        </p:nvSpPr>
        <p:spPr bwMode="auto">
          <a:xfrm>
            <a:off x="7058822"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5" name="Focus Frame 2"/>
          <p:cNvSpPr>
            <a:spLocks noChangeAspect="1"/>
          </p:cNvSpPr>
          <p:nvPr userDrawn="1"/>
        </p:nvSpPr>
        <p:spPr bwMode="auto">
          <a:xfrm>
            <a:off x="1588464"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bwMode="black">
          <a:xfrm>
            <a:off x="9686167" y="6055538"/>
            <a:ext cx="2057400" cy="469087"/>
          </a:xfrm>
          <a:prstGeom prst="rect">
            <a:avLst/>
          </a:prstGeom>
        </p:spPr>
      </p:pic>
      <p:sp>
        <p:nvSpPr>
          <p:cNvPr id="17" name="TextBox 16"/>
          <p:cNvSpPr txBox="1"/>
          <p:nvPr userDrawn="1"/>
        </p:nvSpPr>
        <p:spPr bwMode="gray">
          <a:xfrm>
            <a:off x="460256" y="6201460"/>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2020 Gartner, Inc. and/or its affiliates. All rights reserved. Gartner is a registered trademark of Gartner, Inc. or its affiliates. This presentation, including all supporting materials, </a:t>
            </a:r>
            <a:br>
              <a:rPr lang="en-US" sz="700" b="0" i="0" u="none" strike="noStrike" kern="1200" dirty="0">
                <a:solidFill>
                  <a:schemeClr val="tx1"/>
                </a:solidFill>
                <a:effectLst/>
                <a:latin typeface="Arial" charset="0"/>
                <a:ea typeface="Arial Unicode MS" pitchFamily="34" charset="-128"/>
                <a:cs typeface="Arial Unicode MS" pitchFamily="34" charset="-128"/>
              </a:rPr>
            </a:br>
            <a:r>
              <a:rPr lang="en-US" sz="700" b="0" i="0" u="none" strike="noStrike" kern="1200" dirty="0">
                <a:solidFill>
                  <a:schemeClr val="tx1"/>
                </a:solidFill>
                <a:effectLst/>
                <a:latin typeface="Arial" charset="0"/>
                <a:ea typeface="Arial Unicode MS" pitchFamily="34" charset="-128"/>
                <a:cs typeface="Arial Unicode MS" pitchFamily="34" charset="-128"/>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8077582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lumn">
    <p:spTree>
      <p:nvGrpSpPr>
        <p:cNvPr id="1" name=""/>
        <p:cNvGrpSpPr/>
        <p:nvPr/>
      </p:nvGrpSpPr>
      <p:grpSpPr>
        <a:xfrm>
          <a:off x="0" y="0"/>
          <a:ext cx="0" cy="0"/>
          <a:chOff x="0" y="0"/>
          <a:chExt cx="0" cy="0"/>
        </a:xfrm>
      </p:grpSpPr>
      <p:sp>
        <p:nvSpPr>
          <p:cNvPr id="10" name="Text Placeholder 11"/>
          <p:cNvSpPr>
            <a:spLocks noGrp="1"/>
          </p:cNvSpPr>
          <p:nvPr>
            <p:ph type="body" sz="quarter" idx="17" hasCustomPrompt="1"/>
          </p:nvPr>
        </p:nvSpPr>
        <p:spPr>
          <a:xfrm>
            <a:off x="457200" y="1527175"/>
            <a:ext cx="2563495" cy="4460875"/>
          </a:xfrm>
        </p:spPr>
        <p:txBody>
          <a:bodyPr vert="horz" lIns="0" tIns="0" rIns="0" bIns="0" rtlCol="0">
            <a:noAutofit/>
          </a:bodyPr>
          <a:lstStyle>
            <a:lvl1pPr>
              <a:defRPr sz="2000"/>
            </a:lvl1pPr>
            <a:lvl2pPr>
              <a:defRPr lang="en-US" sz="2000" b="0" baseline="0" dirty="0" smtClean="0"/>
            </a:lvl2pPr>
            <a:lvl3pPr>
              <a:defRPr lang="en-US" sz="2000" b="0" dirty="0" smtClean="0"/>
            </a:lvl3pPr>
            <a:lvl4pPr>
              <a:defRPr lang="en-US" sz="2000" b="0" dirty="0" smtClean="0"/>
            </a:lvl4pPr>
            <a:lvl5pPr>
              <a:defRPr lang="en-US" sz="2000" b="0" dirty="0" smtClean="0"/>
            </a:lvl5pPr>
            <a:lvl6pPr>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1"/>
          <p:cNvSpPr>
            <a:spLocks noGrp="1"/>
          </p:cNvSpPr>
          <p:nvPr>
            <p:ph type="body" sz="quarter" idx="19" hasCustomPrompt="1"/>
          </p:nvPr>
        </p:nvSpPr>
        <p:spPr>
          <a:xfrm>
            <a:off x="3361373" y="1527175"/>
            <a:ext cx="2563495" cy="4460875"/>
          </a:xfrm>
          <a:noFill/>
        </p:spPr>
        <p:txBody>
          <a:bodyPr vert="horz" lIns="0" tIns="0" rIns="0" bIns="0" rtlCol="0">
            <a:noAutofit/>
          </a:bodyPr>
          <a:lstStyle>
            <a:lvl1pPr>
              <a:defRPr lang="en-US" sz="2000" b="0" noProof="0" dirty="0" smtClean="0"/>
            </a:lvl1pPr>
            <a:lvl2pPr>
              <a:defRPr lang="en-US" sz="2000" noProof="0" dirty="0" smtClean="0"/>
            </a:lvl2pPr>
            <a:lvl3pPr>
              <a:defRPr lang="en-US" sz="2000" noProof="0" dirty="0" smtClean="0"/>
            </a:lvl3pPr>
            <a:lvl4pPr>
              <a:defRPr lang="en-US" sz="2000" noProof="0" dirty="0" smtClean="0"/>
            </a:lvl4pPr>
            <a:lvl5pPr>
              <a:defRPr lang="en-US" sz="2000" noProof="0" dirty="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1"/>
          <p:cNvSpPr>
            <a:spLocks noGrp="1"/>
          </p:cNvSpPr>
          <p:nvPr>
            <p:ph type="body" sz="quarter" idx="20" hasCustomPrompt="1"/>
          </p:nvPr>
        </p:nvSpPr>
        <p:spPr>
          <a:xfrm>
            <a:off x="6265546" y="1527175"/>
            <a:ext cx="2563495" cy="4460875"/>
          </a:xfrm>
          <a:noFill/>
        </p:spPr>
        <p:txBody>
          <a:bodyPr vert="horz" lIns="0" tIns="0" rIns="0" bIns="0" rtlCol="0">
            <a:noAutofit/>
          </a:bodyPr>
          <a:lstStyle>
            <a:lvl1pPr>
              <a:defRPr sz="2000"/>
            </a:lvl1pPr>
            <a:lvl2pPr>
              <a:defRPr lang="en-US" sz="2000" dirty="0" smtClean="0"/>
            </a:lvl2pPr>
            <a:lvl3pPr>
              <a:defRPr lang="en-US" sz="2000" dirty="0" smtClean="0"/>
            </a:lvl3pPr>
            <a:lvl4pPr>
              <a:defRPr lang="en-US" sz="2000" dirty="0" smtClean="0"/>
            </a:lvl4pPr>
            <a:lvl5pPr>
              <a:defRPr lang="en-US" sz="2000" dirty="0" smtClean="0"/>
            </a:lvl5pPr>
            <a:lvl6pPr>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p:txBody>
          <a:bodyPr/>
          <a:lstStyle/>
          <a:p>
            <a:r>
              <a:rPr lang="en-US" dirty="0"/>
              <a:t>Click to edit title</a:t>
            </a:r>
          </a:p>
        </p:txBody>
      </p:sp>
      <p:sp>
        <p:nvSpPr>
          <p:cNvPr id="13" name="Text Placeholder 11"/>
          <p:cNvSpPr>
            <a:spLocks noGrp="1"/>
          </p:cNvSpPr>
          <p:nvPr>
            <p:ph type="body" sz="quarter" idx="21" hasCustomPrompt="1"/>
          </p:nvPr>
        </p:nvSpPr>
        <p:spPr>
          <a:xfrm>
            <a:off x="9169718" y="1527175"/>
            <a:ext cx="2563495" cy="4460875"/>
          </a:xfrm>
          <a:noFill/>
        </p:spPr>
        <p:txBody>
          <a:bodyPr vert="horz" lIns="0" tIns="0" rIns="0" bIns="0" rtlCol="0">
            <a:noAutofit/>
          </a:bodyPr>
          <a:lstStyle>
            <a:lvl1pPr>
              <a:defRPr sz="2000"/>
            </a:lvl1pPr>
            <a:lvl2pPr>
              <a:defRPr lang="en-US" sz="2000" dirty="0" smtClean="0"/>
            </a:lvl2pPr>
            <a:lvl3pPr>
              <a:defRPr lang="en-US" sz="2000" dirty="0" smtClean="0"/>
            </a:lvl3pPr>
            <a:lvl4pPr>
              <a:defRPr lang="en-US" sz="2000" dirty="0" smtClean="0"/>
            </a:lvl4pPr>
            <a:lvl5pPr>
              <a:defRPr lang="en-US" sz="2000" dirty="0" smtClean="0"/>
            </a:lvl5pPr>
            <a:lvl6pPr>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5710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ur column shade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11" name="Text Placeholder 11"/>
          <p:cNvSpPr>
            <a:spLocks noGrp="1"/>
          </p:cNvSpPr>
          <p:nvPr>
            <p:ph type="body" sz="quarter" idx="17" hasCustomPrompt="1"/>
          </p:nvPr>
        </p:nvSpPr>
        <p:spPr>
          <a:xfrm>
            <a:off x="457200" y="1527175"/>
            <a:ext cx="2563495" cy="4460875"/>
          </a:xfrm>
          <a:solidFill>
            <a:srgbClr val="F4F4F4"/>
          </a:solidFill>
        </p:spPr>
        <p:txBody>
          <a:bodyPr vert="horz" lIns="182880" tIns="182880" rIns="91440" bIns="182880" rtlCol="0">
            <a:noAutofit/>
          </a:bodyPr>
          <a:lstStyle>
            <a:lvl1pPr>
              <a:defRPr sz="2000"/>
            </a:lvl1pPr>
            <a:lvl2pPr>
              <a:defRPr lang="en-US" sz="2000" b="0" baseline="0" dirty="0" smtClean="0"/>
            </a:lvl2pPr>
            <a:lvl3pPr>
              <a:defRPr lang="en-US" sz="2000" b="0" dirty="0" smtClean="0"/>
            </a:lvl3pPr>
            <a:lvl4pPr>
              <a:defRPr lang="en-US" sz="2000" b="0" dirty="0" smtClean="0"/>
            </a:lvl4pPr>
            <a:lvl5pPr>
              <a:defRPr lang="en-US" sz="2000" b="0" dirty="0" smtClean="0"/>
            </a:lvl5pPr>
            <a:lvl6pPr>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11"/>
          <p:cNvSpPr>
            <a:spLocks noGrp="1"/>
          </p:cNvSpPr>
          <p:nvPr>
            <p:ph type="body" sz="quarter" idx="19" hasCustomPrompt="1"/>
          </p:nvPr>
        </p:nvSpPr>
        <p:spPr>
          <a:xfrm>
            <a:off x="3361373" y="1527175"/>
            <a:ext cx="2563495" cy="4460875"/>
          </a:xfrm>
          <a:solidFill>
            <a:srgbClr val="F4F4F4"/>
          </a:solidFill>
        </p:spPr>
        <p:txBody>
          <a:bodyPr vert="horz" lIns="182880" tIns="182880" rIns="91440" bIns="182880" rtlCol="0">
            <a:noAutofit/>
          </a:bodyPr>
          <a:lstStyle>
            <a:lvl1pPr>
              <a:defRPr lang="en-US" sz="2000" b="0" noProof="0" dirty="0" smtClean="0"/>
            </a:lvl1pPr>
            <a:lvl2pPr>
              <a:defRPr lang="en-US" sz="2000" noProof="0" dirty="0" smtClean="0"/>
            </a:lvl2pPr>
            <a:lvl3pPr>
              <a:defRPr lang="en-US" sz="2000" noProof="0" dirty="0" smtClean="0"/>
            </a:lvl3pPr>
            <a:lvl4pPr>
              <a:defRPr lang="en-US" sz="2000" noProof="0" dirty="0" smtClean="0"/>
            </a:lvl4pPr>
            <a:lvl5pPr>
              <a:defRPr lang="en-US" sz="2000" noProof="0" dirty="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1"/>
          <p:cNvSpPr>
            <a:spLocks noGrp="1"/>
          </p:cNvSpPr>
          <p:nvPr>
            <p:ph type="body" sz="quarter" idx="20" hasCustomPrompt="1"/>
          </p:nvPr>
        </p:nvSpPr>
        <p:spPr>
          <a:xfrm>
            <a:off x="6265546" y="1527175"/>
            <a:ext cx="2563495" cy="4460875"/>
          </a:xfrm>
          <a:solidFill>
            <a:srgbClr val="F4F4F4"/>
          </a:solidFill>
        </p:spPr>
        <p:txBody>
          <a:bodyPr vert="horz" lIns="182880" tIns="182880" rIns="91440" bIns="182880" rtlCol="0">
            <a:noAutofit/>
          </a:bodyPr>
          <a:lstStyle>
            <a:lvl1pPr>
              <a:defRPr sz="2000"/>
            </a:lvl1pPr>
            <a:lvl2pPr>
              <a:defRPr lang="en-US" sz="2000" dirty="0" smtClean="0"/>
            </a:lvl2pPr>
            <a:lvl3pPr>
              <a:defRPr lang="en-US" sz="2000" dirty="0" smtClean="0"/>
            </a:lvl3pPr>
            <a:lvl4pPr>
              <a:defRPr lang="en-US" sz="2000" dirty="0" smtClean="0"/>
            </a:lvl4pPr>
            <a:lvl5pPr>
              <a:defRPr lang="en-US" sz="2000" dirty="0" smtClean="0"/>
            </a:lvl5pPr>
            <a:lvl6pPr>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a:spLocks noGrp="1"/>
          </p:cNvSpPr>
          <p:nvPr>
            <p:ph type="body" sz="quarter" idx="21" hasCustomPrompt="1"/>
          </p:nvPr>
        </p:nvSpPr>
        <p:spPr>
          <a:xfrm>
            <a:off x="9169718" y="1527175"/>
            <a:ext cx="2563495" cy="4460875"/>
          </a:xfrm>
          <a:solidFill>
            <a:srgbClr val="F4F4F4"/>
          </a:solidFill>
        </p:spPr>
        <p:txBody>
          <a:bodyPr vert="horz" lIns="182880" tIns="182880" rIns="91440" bIns="182880" rtlCol="0">
            <a:noAutofit/>
          </a:bodyPr>
          <a:lstStyle>
            <a:lvl1pPr>
              <a:defRPr sz="2000"/>
            </a:lvl1pPr>
            <a:lvl2pPr>
              <a:defRPr lang="en-US" sz="2000" dirty="0" smtClean="0"/>
            </a:lvl2pPr>
            <a:lvl3pPr>
              <a:defRPr lang="en-US" sz="2000" dirty="0" smtClean="0"/>
            </a:lvl3pPr>
            <a:lvl4pPr>
              <a:defRPr lang="en-US" sz="2000" dirty="0" smtClean="0"/>
            </a:lvl4pPr>
            <a:lvl5pPr>
              <a:defRPr lang="en-US" sz="2000" dirty="0" smtClean="0"/>
            </a:lvl5pPr>
            <a:lvl6pPr>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21470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273EB3B-0AE2-7A48-BF35-D1CF1DB27874}"/>
              </a:ext>
            </a:extLst>
          </p:cNvPr>
          <p:cNvSpPr/>
          <p:nvPr userDrawn="1"/>
        </p:nvSpPr>
        <p:spPr bwMode="ltGray">
          <a:xfrm>
            <a:off x="7140899" y="1354039"/>
            <a:ext cx="5051100"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4" name="Rectangle 13">
            <a:extLst>
              <a:ext uri="{FF2B5EF4-FFF2-40B4-BE49-F238E27FC236}">
                <a16:creationId xmlns:a16="http://schemas.microsoft.com/office/drawing/2014/main" xmlns="" id="{D3C73678-BC25-BB4A-A678-83DD136C7174}"/>
              </a:ext>
            </a:extLst>
          </p:cNvPr>
          <p:cNvSpPr/>
          <p:nvPr userDrawn="1"/>
        </p:nvSpPr>
        <p:spPr bwMode="ltGray">
          <a:xfrm>
            <a:off x="-2" y="1354039"/>
            <a:ext cx="1753954"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4" name="Title 3">
            <a:extLst>
              <a:ext uri="{FF2B5EF4-FFF2-40B4-BE49-F238E27FC236}">
                <a16:creationId xmlns:a16="http://schemas.microsoft.com/office/drawing/2014/main" xmlns="" id="{784A8834-3401-41F6-84CC-8519F3E2FE6F}"/>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847968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W1_Sk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F8367EBE-ACE4-6A4A-8194-81828A72B691}"/>
              </a:ext>
            </a:extLst>
          </p:cNvPr>
          <p:cNvSpPr/>
          <p:nvPr userDrawn="1"/>
        </p:nvSpPr>
        <p:spPr bwMode="ltGray">
          <a:xfrm>
            <a:off x="7140899" y="1354039"/>
            <a:ext cx="5051100"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6" name="Rectangle 5">
            <a:extLst>
              <a:ext uri="{FF2B5EF4-FFF2-40B4-BE49-F238E27FC236}">
                <a16:creationId xmlns:a16="http://schemas.microsoft.com/office/drawing/2014/main" xmlns="" id="{433B9AE8-D471-4240-AAF9-7F4A822FF5B3}"/>
              </a:ext>
            </a:extLst>
          </p:cNvPr>
          <p:cNvSpPr/>
          <p:nvPr userDrawn="1"/>
        </p:nvSpPr>
        <p:spPr bwMode="ltGray">
          <a:xfrm>
            <a:off x="-2" y="1354039"/>
            <a:ext cx="1753954"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Title 3">
            <a:extLst>
              <a:ext uri="{FF2B5EF4-FFF2-40B4-BE49-F238E27FC236}">
                <a16:creationId xmlns:a16="http://schemas.microsoft.com/office/drawing/2014/main" xmlns="" id="{58103116-3096-412B-B31E-6176BE5C46D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888747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ltGray">
          <a:xfrm>
            <a:off x="474077" y="920687"/>
            <a:ext cx="246952" cy="506577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2" name="Rectangle 1"/>
          <p:cNvSpPr>
            <a:spLocks noChangeAspect="1"/>
          </p:cNvSpPr>
          <p:nvPr userDrawn="1"/>
        </p:nvSpPr>
        <p:spPr bwMode="ltGray">
          <a:xfrm>
            <a:off x="9422804" y="920687"/>
            <a:ext cx="246952" cy="506577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6" name="Text Placeholder 5">
            <a:extLst>
              <a:ext uri="{FF2B5EF4-FFF2-40B4-BE49-F238E27FC236}">
                <a16:creationId xmlns:a16="http://schemas.microsoft.com/office/drawing/2014/main" xmlns="" id="{9B5F1DF4-EF99-47F7-A79E-414A82FDD745}"/>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175680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W1_Sky">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auto">
          <a:xfrm>
            <a:off x="474077"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2" name="Rectangle 1"/>
          <p:cNvSpPr>
            <a:spLocks noChangeAspect="1"/>
          </p:cNvSpPr>
          <p:nvPr userDrawn="1"/>
        </p:nvSpPr>
        <p:spPr bwMode="auto">
          <a:xfrm>
            <a:off x="9422804"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6" name="Text Placeholder 5">
            <a:extLst>
              <a:ext uri="{FF2B5EF4-FFF2-40B4-BE49-F238E27FC236}">
                <a16:creationId xmlns:a16="http://schemas.microsoft.com/office/drawing/2014/main" xmlns="" id="{979D4D3E-4052-4F61-A211-CECF7F95DEBD}"/>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355319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13"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ltGray">
          <a:xfrm>
            <a:off x="6426219" y="920687"/>
            <a:ext cx="246952" cy="506577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6" name="Rectangle 15"/>
          <p:cNvSpPr>
            <a:spLocks noChangeAspect="1"/>
          </p:cNvSpPr>
          <p:nvPr userDrawn="1"/>
        </p:nvSpPr>
        <p:spPr bwMode="ltGray">
          <a:xfrm>
            <a:off x="473765" y="920687"/>
            <a:ext cx="246952" cy="506577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Text Placeholder 5">
            <a:extLst>
              <a:ext uri="{FF2B5EF4-FFF2-40B4-BE49-F238E27FC236}">
                <a16:creationId xmlns:a16="http://schemas.microsoft.com/office/drawing/2014/main" xmlns="" id="{C9AF0567-7D45-4104-8507-070684D0101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478475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W1_Sky with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15" name="Rectangle 14"/>
          <p:cNvSpPr>
            <a:spLocks noChangeAspect="1"/>
          </p:cNvSpPr>
          <p:nvPr userDrawn="1"/>
        </p:nvSpPr>
        <p:spPr bwMode="auto">
          <a:xfrm>
            <a:off x="6426219"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6" name="Rectangle 15"/>
          <p:cNvSpPr>
            <a:spLocks noChangeAspect="1"/>
          </p:cNvSpPr>
          <p:nvPr userDrawn="1"/>
        </p:nvSpPr>
        <p:spPr bwMode="auto">
          <a:xfrm>
            <a:off x="473765"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7"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8" name="Text Placeholder 5">
            <a:extLst>
              <a:ext uri="{FF2B5EF4-FFF2-40B4-BE49-F238E27FC236}">
                <a16:creationId xmlns:a16="http://schemas.microsoft.com/office/drawing/2014/main" xmlns="" id="{B9687177-F159-4B58-AEBB-87953CE3704E}"/>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6959052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xmlns="" id="{84EDECE2-F9F2-4351-A826-ACD78703CADF}"/>
              </a:ext>
            </a:extLst>
          </p:cNvPr>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30235350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xmlns="" id="{84EDECE2-F9F2-4351-A826-ACD78703CADF}"/>
              </a:ext>
            </a:extLst>
          </p:cNvPr>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2351095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2"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11" name="Focus Frame 2"/>
          <p:cNvSpPr>
            <a:spLocks noChangeAspect="1"/>
          </p:cNvSpPr>
          <p:nvPr userDrawn="1"/>
        </p:nvSpPr>
        <p:spPr bwMode="auto">
          <a:xfrm>
            <a:off x="7058822"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5" name="Focus Frame 2"/>
          <p:cNvSpPr>
            <a:spLocks noChangeAspect="1"/>
          </p:cNvSpPr>
          <p:nvPr userDrawn="1"/>
        </p:nvSpPr>
        <p:spPr bwMode="auto">
          <a:xfrm>
            <a:off x="1588464"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689540" y="6055538"/>
            <a:ext cx="2050653" cy="469087"/>
          </a:xfrm>
          <a:prstGeom prst="rect">
            <a:avLst/>
          </a:prstGeom>
        </p:spPr>
      </p:pic>
      <p:sp>
        <p:nvSpPr>
          <p:cNvPr id="9" name="TextBox 8">
            <a:extLst>
              <a:ext uri="{FF2B5EF4-FFF2-40B4-BE49-F238E27FC236}">
                <a16:creationId xmlns:a16="http://schemas.microsoft.com/office/drawing/2014/main" xmlns="" id="{5FEBD54C-7F65-451D-B735-6E49592553C6}"/>
              </a:ext>
            </a:extLst>
          </p:cNvPr>
          <p:cNvSpPr txBox="1"/>
          <p:nvPr userDrawn="1"/>
        </p:nvSpPr>
        <p:spPr bwMode="gray">
          <a:xfrm>
            <a:off x="460256" y="6201460"/>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a:t>
            </a:r>
            <a:br>
              <a:rPr lang="en-US" sz="700" b="0" i="0" u="none" strike="noStrike" kern="1200" dirty="0">
                <a:solidFill>
                  <a:schemeClr val="tx1"/>
                </a:solidFill>
                <a:effectLst/>
                <a:latin typeface="Arial" charset="0"/>
                <a:ea typeface="Arial Unicode MS" pitchFamily="34" charset="-128"/>
                <a:cs typeface="Arial Unicode MS" pitchFamily="34" charset="-128"/>
              </a:rPr>
            </a:br>
            <a:r>
              <a:rPr lang="en-US" sz="700" b="0" i="0" u="none" strike="noStrike" kern="1200" dirty="0">
                <a:solidFill>
                  <a:schemeClr val="tx1"/>
                </a:solidFill>
                <a:effectLst/>
                <a:latin typeface="Arial" charset="0"/>
                <a:ea typeface="Arial Unicode MS" pitchFamily="34" charset="-128"/>
                <a:cs typeface="Arial Unicode MS" pitchFamily="34" charset="-128"/>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3271797094"/>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88960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21155197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7" name="Content Placeholder 6"/>
          <p:cNvSpPr>
            <a:spLocks noGrp="1"/>
          </p:cNvSpPr>
          <p:nvPr>
            <p:ph sz="quarter" idx="10" hasCustomPrompt="1"/>
          </p:nvPr>
        </p:nvSpPr>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694659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lumn graphics 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3" name="Content Placeholder 2"/>
          <p:cNvSpPr>
            <a:spLocks noGrp="1"/>
          </p:cNvSpPr>
          <p:nvPr>
            <p:ph sz="half" idx="1" hasCustomPrompt="1"/>
          </p:nvPr>
        </p:nvSpPr>
        <p:spPr>
          <a:xfrm>
            <a:off x="457201"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269904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3" name="Content Placeholder 2"/>
          <p:cNvSpPr>
            <a:spLocks noGrp="1"/>
          </p:cNvSpPr>
          <p:nvPr>
            <p:ph sz="half" idx="1" hasCustomPrompt="1"/>
          </p:nvPr>
        </p:nvSpPr>
        <p:spPr>
          <a:xfrm>
            <a:off x="457201"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234113"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444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6" name="Text Placeholder 11"/>
          <p:cNvSpPr>
            <a:spLocks noGrp="1"/>
          </p:cNvSpPr>
          <p:nvPr>
            <p:ph type="body" sz="quarter" idx="13" hasCustomPrompt="1"/>
          </p:nvPr>
        </p:nvSpPr>
        <p:spPr>
          <a:xfrm>
            <a:off x="460544" y="1527175"/>
            <a:ext cx="3336925" cy="4460875"/>
          </a:xfrm>
        </p:spPr>
        <p:txBody>
          <a:bodyPr vert="horz" lIns="0" tIns="0" rIns="0" bIns="0" rtlCol="0">
            <a:noAutofit/>
          </a:bodyPr>
          <a:lstStyle>
            <a:lvl1pPr>
              <a:defRPr sz="2000"/>
            </a:lvl1pPr>
            <a:lvl2pPr>
              <a:lnSpc>
                <a:spcPct val="100000"/>
              </a:lnSpc>
              <a:spcBef>
                <a:spcPts val="0"/>
              </a:spcBef>
              <a:spcAft>
                <a:spcPts val="1200"/>
              </a:spcAft>
              <a:defRPr lang="en-US" sz="2000" b="0" baseline="0" dirty="0" smtClean="0"/>
            </a:lvl2pPr>
            <a:lvl3pPr>
              <a:lnSpc>
                <a:spcPct val="100000"/>
              </a:lnSpc>
              <a:spcBef>
                <a:spcPts val="0"/>
              </a:spcBef>
              <a:spcAft>
                <a:spcPts val="1200"/>
              </a:spcAft>
              <a:defRPr lang="en-US" sz="2000" b="0" dirty="0" smtClean="0"/>
            </a:lvl3pPr>
            <a:lvl4pPr>
              <a:lnSpc>
                <a:spcPct val="100000"/>
              </a:lnSpc>
              <a:spcBef>
                <a:spcPts val="0"/>
              </a:spcBef>
              <a:spcAft>
                <a:spcPts val="1200"/>
              </a:spcAft>
              <a:defRPr lang="en-US" sz="2000" b="0" dirty="0" smtClean="0"/>
            </a:lvl4pPr>
            <a:lvl5pPr>
              <a:lnSpc>
                <a:spcPct val="100000"/>
              </a:lnSpc>
              <a:spcBef>
                <a:spcPts val="0"/>
              </a:spcBef>
              <a:spcAft>
                <a:spcPts val="1200"/>
              </a:spcAft>
              <a:defRPr lang="en-US" sz="2000" b="0" dirty="0" smtClean="0"/>
            </a:lvl5pPr>
            <a:lvl6pPr>
              <a:lnSpc>
                <a:spcPct val="100000"/>
              </a:lnSpc>
              <a:spcBef>
                <a:spcPts val="0"/>
              </a:spcBef>
              <a:spcAft>
                <a:spcPts val="1200"/>
              </a:spcAft>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a:spLocks noGrp="1"/>
          </p:cNvSpPr>
          <p:nvPr>
            <p:ph type="body" sz="quarter" idx="16" hasCustomPrompt="1"/>
          </p:nvPr>
        </p:nvSpPr>
        <p:spPr>
          <a:xfrm>
            <a:off x="4427537" y="1527175"/>
            <a:ext cx="3336925" cy="4460875"/>
          </a:xfrm>
        </p:spPr>
        <p:txBody>
          <a:bodyPr vert="horz" lIns="0" tIns="0" rIns="0" bIns="0" rtlCol="0">
            <a:noAutofit/>
          </a:bodyPr>
          <a:lstStyle>
            <a:lvl1pPr>
              <a:defRPr sz="2000"/>
            </a:lvl1pPr>
            <a:lvl2pPr>
              <a:lnSpc>
                <a:spcPct val="100000"/>
              </a:lnSpc>
              <a:spcBef>
                <a:spcPts val="0"/>
              </a:spcBef>
              <a:spcAft>
                <a:spcPts val="1200"/>
              </a:spcAft>
              <a:defRPr lang="en-US" sz="2000" b="0" baseline="0" noProof="0" dirty="0" smtClean="0"/>
            </a:lvl2pPr>
            <a:lvl3pPr>
              <a:lnSpc>
                <a:spcPct val="100000"/>
              </a:lnSpc>
              <a:spcBef>
                <a:spcPts val="0"/>
              </a:spcBef>
              <a:spcAft>
                <a:spcPts val="1200"/>
              </a:spcAft>
              <a:defRPr lang="en-US" sz="2000" b="0" noProof="0" dirty="0" smtClean="0"/>
            </a:lvl3pPr>
            <a:lvl4pPr>
              <a:lnSpc>
                <a:spcPct val="100000"/>
              </a:lnSpc>
              <a:spcBef>
                <a:spcPts val="0"/>
              </a:spcBef>
              <a:spcAft>
                <a:spcPts val="1200"/>
              </a:spcAft>
              <a:defRPr lang="en-US" sz="2000" b="0" noProof="0" dirty="0" smtClean="0"/>
            </a:lvl4pPr>
            <a:lvl5pPr>
              <a:lnSpc>
                <a:spcPct val="100000"/>
              </a:lnSpc>
              <a:spcBef>
                <a:spcPts val="0"/>
              </a:spcBef>
              <a:spcAft>
                <a:spcPts val="1200"/>
              </a:spcAft>
              <a:defRPr lang="en-US" sz="2000" b="0" noProof="0" dirty="0" smtClean="0"/>
            </a:lvl5pPr>
            <a:lvl6pPr>
              <a:lnSpc>
                <a:spcPct val="100000"/>
              </a:lnSpc>
              <a:spcBef>
                <a:spcPts val="0"/>
              </a:spcBef>
              <a:spcAft>
                <a:spcPts val="1200"/>
              </a:spcAft>
              <a:defRPr lang="en-US" sz="2000" noProof="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11"/>
          <p:cNvSpPr>
            <a:spLocks noGrp="1"/>
          </p:cNvSpPr>
          <p:nvPr>
            <p:ph type="body" sz="quarter" idx="17" hasCustomPrompt="1"/>
          </p:nvPr>
        </p:nvSpPr>
        <p:spPr>
          <a:xfrm>
            <a:off x="8391186" y="1527175"/>
            <a:ext cx="3336925" cy="4460875"/>
          </a:xfrm>
        </p:spPr>
        <p:txBody>
          <a:bodyPr vert="horz" lIns="0" tIns="0" rIns="0" bIns="0" rtlCol="0">
            <a:noAutofit/>
          </a:bodyPr>
          <a:lstStyle>
            <a:lvl1pPr>
              <a:defRPr sz="2000"/>
            </a:lvl1pPr>
            <a:lvl2pPr>
              <a:lnSpc>
                <a:spcPct val="100000"/>
              </a:lnSpc>
              <a:spcBef>
                <a:spcPts val="0"/>
              </a:spcBef>
              <a:spcAft>
                <a:spcPts val="1200"/>
              </a:spcAft>
              <a:defRPr lang="en-US" sz="2000" b="0" baseline="0" noProof="0" dirty="0" smtClean="0"/>
            </a:lvl2pPr>
            <a:lvl3pPr>
              <a:lnSpc>
                <a:spcPct val="100000"/>
              </a:lnSpc>
              <a:spcBef>
                <a:spcPts val="0"/>
              </a:spcBef>
              <a:spcAft>
                <a:spcPts val="1200"/>
              </a:spcAft>
              <a:defRPr lang="en-US" sz="2000" b="0" noProof="0" dirty="0" smtClean="0"/>
            </a:lvl3pPr>
            <a:lvl4pPr>
              <a:lnSpc>
                <a:spcPct val="100000"/>
              </a:lnSpc>
              <a:spcBef>
                <a:spcPts val="0"/>
              </a:spcBef>
              <a:spcAft>
                <a:spcPts val="1200"/>
              </a:spcAft>
              <a:defRPr lang="en-US" sz="2000" b="0" noProof="0" dirty="0" smtClean="0"/>
            </a:lvl4pPr>
            <a:lvl5pPr>
              <a:lnSpc>
                <a:spcPct val="100000"/>
              </a:lnSpc>
              <a:spcBef>
                <a:spcPts val="0"/>
              </a:spcBef>
              <a:spcAft>
                <a:spcPts val="1200"/>
              </a:spcAft>
              <a:defRPr lang="en-US" sz="2000" b="0" noProof="0" dirty="0" smtClean="0"/>
            </a:lvl5pPr>
            <a:lvl6pPr>
              <a:lnSpc>
                <a:spcPct val="100000"/>
              </a:lnSpc>
              <a:spcBef>
                <a:spcPts val="0"/>
              </a:spcBef>
              <a:spcAft>
                <a:spcPts val="1200"/>
              </a:spcAft>
              <a:defRPr lang="en-US" sz="2000" noProof="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04788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ree column shade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14" name="Text Placeholder 11"/>
          <p:cNvSpPr>
            <a:spLocks noGrp="1"/>
          </p:cNvSpPr>
          <p:nvPr>
            <p:ph type="body" sz="quarter" idx="13" hasCustomPrompt="1"/>
          </p:nvPr>
        </p:nvSpPr>
        <p:spPr>
          <a:xfrm>
            <a:off x="460544" y="1527175"/>
            <a:ext cx="3336925" cy="4460875"/>
          </a:xfrm>
          <a:solidFill>
            <a:srgbClr val="355578"/>
          </a:solidFill>
        </p:spPr>
        <p:txBody>
          <a:bodyPr vert="horz" lIns="182880" tIns="182880" rIns="91440" bIns="182880" rtlCol="0">
            <a:noAutofit/>
          </a:bodyPr>
          <a:lstStyle>
            <a:lvl1pPr>
              <a:defRPr sz="2000"/>
            </a:lvl1pPr>
            <a:lvl2pPr>
              <a:lnSpc>
                <a:spcPct val="100000"/>
              </a:lnSpc>
              <a:spcBef>
                <a:spcPts val="0"/>
              </a:spcBef>
              <a:spcAft>
                <a:spcPts val="1200"/>
              </a:spcAft>
              <a:defRPr lang="en-US" sz="2000" b="0" baseline="0" dirty="0" smtClean="0"/>
            </a:lvl2pPr>
            <a:lvl3pPr>
              <a:lnSpc>
                <a:spcPct val="100000"/>
              </a:lnSpc>
              <a:spcBef>
                <a:spcPts val="0"/>
              </a:spcBef>
              <a:spcAft>
                <a:spcPts val="1200"/>
              </a:spcAft>
              <a:defRPr lang="en-US" sz="2000" b="0" dirty="0" smtClean="0"/>
            </a:lvl3pPr>
            <a:lvl4pPr>
              <a:lnSpc>
                <a:spcPct val="100000"/>
              </a:lnSpc>
              <a:spcBef>
                <a:spcPts val="0"/>
              </a:spcBef>
              <a:spcAft>
                <a:spcPts val="1200"/>
              </a:spcAft>
              <a:defRPr lang="en-US" sz="2000" b="0" dirty="0" smtClean="0"/>
            </a:lvl4pPr>
            <a:lvl5pPr>
              <a:lnSpc>
                <a:spcPct val="100000"/>
              </a:lnSpc>
              <a:spcBef>
                <a:spcPts val="0"/>
              </a:spcBef>
              <a:spcAft>
                <a:spcPts val="1200"/>
              </a:spcAft>
              <a:defRPr lang="en-US" sz="2000" b="0" dirty="0" smtClean="0"/>
            </a:lvl5pPr>
            <a:lvl6pPr>
              <a:lnSpc>
                <a:spcPct val="100000"/>
              </a:lnSpc>
              <a:spcBef>
                <a:spcPts val="0"/>
              </a:spcBef>
              <a:spcAft>
                <a:spcPts val="1200"/>
              </a:spcAft>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1"/>
          <p:cNvSpPr>
            <a:spLocks noGrp="1"/>
          </p:cNvSpPr>
          <p:nvPr>
            <p:ph type="body" sz="quarter" idx="16" hasCustomPrompt="1"/>
          </p:nvPr>
        </p:nvSpPr>
        <p:spPr>
          <a:xfrm>
            <a:off x="4427537" y="1527175"/>
            <a:ext cx="3336925" cy="4460875"/>
          </a:xfrm>
          <a:solidFill>
            <a:srgbClr val="355578"/>
          </a:solidFill>
        </p:spPr>
        <p:txBody>
          <a:bodyPr vert="horz" lIns="182880" tIns="182880" rIns="91440" bIns="182880" rtlCol="0">
            <a:noAutofit/>
          </a:bodyPr>
          <a:lstStyle>
            <a:lvl1pPr>
              <a:defRPr sz="2000"/>
            </a:lvl1pPr>
            <a:lvl2pPr>
              <a:lnSpc>
                <a:spcPct val="100000"/>
              </a:lnSpc>
              <a:spcBef>
                <a:spcPts val="0"/>
              </a:spcBef>
              <a:spcAft>
                <a:spcPts val="1200"/>
              </a:spcAft>
              <a:defRPr lang="en-US" sz="2000" b="0" baseline="0" noProof="0" dirty="0" smtClean="0"/>
            </a:lvl2pPr>
            <a:lvl3pPr>
              <a:lnSpc>
                <a:spcPct val="100000"/>
              </a:lnSpc>
              <a:spcBef>
                <a:spcPts val="0"/>
              </a:spcBef>
              <a:spcAft>
                <a:spcPts val="1200"/>
              </a:spcAft>
              <a:defRPr lang="en-US" sz="2000" b="0" noProof="0" dirty="0" smtClean="0"/>
            </a:lvl3pPr>
            <a:lvl4pPr>
              <a:lnSpc>
                <a:spcPct val="100000"/>
              </a:lnSpc>
              <a:spcBef>
                <a:spcPts val="0"/>
              </a:spcBef>
              <a:spcAft>
                <a:spcPts val="1200"/>
              </a:spcAft>
              <a:defRPr lang="en-US" sz="2000" b="0" noProof="0" dirty="0" smtClean="0"/>
            </a:lvl4pPr>
            <a:lvl5pPr>
              <a:lnSpc>
                <a:spcPct val="100000"/>
              </a:lnSpc>
              <a:spcBef>
                <a:spcPts val="0"/>
              </a:spcBef>
              <a:spcAft>
                <a:spcPts val="1200"/>
              </a:spcAft>
              <a:defRPr lang="en-US" sz="2000" b="0" noProof="0" dirty="0" smtClean="0"/>
            </a:lvl5pPr>
            <a:lvl6pPr>
              <a:lnSpc>
                <a:spcPct val="100000"/>
              </a:lnSpc>
              <a:spcBef>
                <a:spcPts val="0"/>
              </a:spcBef>
              <a:spcAft>
                <a:spcPts val="1200"/>
              </a:spcAft>
              <a:defRPr lang="en-US" sz="2000" noProof="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1"/>
          <p:cNvSpPr>
            <a:spLocks noGrp="1"/>
          </p:cNvSpPr>
          <p:nvPr>
            <p:ph type="body" sz="quarter" idx="17" hasCustomPrompt="1"/>
          </p:nvPr>
        </p:nvSpPr>
        <p:spPr>
          <a:xfrm>
            <a:off x="8391186" y="1527175"/>
            <a:ext cx="3336925" cy="4460875"/>
          </a:xfrm>
          <a:solidFill>
            <a:srgbClr val="355578"/>
          </a:solidFill>
        </p:spPr>
        <p:txBody>
          <a:bodyPr vert="horz" lIns="182880" tIns="182880" rIns="91440" bIns="182880" rtlCol="0">
            <a:noAutofit/>
          </a:bodyPr>
          <a:lstStyle>
            <a:lvl1pPr>
              <a:defRPr sz="2000"/>
            </a:lvl1pPr>
            <a:lvl2pPr>
              <a:lnSpc>
                <a:spcPct val="100000"/>
              </a:lnSpc>
              <a:spcBef>
                <a:spcPts val="0"/>
              </a:spcBef>
              <a:spcAft>
                <a:spcPts val="1200"/>
              </a:spcAft>
              <a:defRPr lang="en-US" sz="2000" b="0" baseline="0" noProof="0" dirty="0" smtClean="0"/>
            </a:lvl2pPr>
            <a:lvl3pPr>
              <a:lnSpc>
                <a:spcPct val="100000"/>
              </a:lnSpc>
              <a:spcBef>
                <a:spcPts val="0"/>
              </a:spcBef>
              <a:spcAft>
                <a:spcPts val="1200"/>
              </a:spcAft>
              <a:defRPr lang="en-US" sz="2000" b="0" noProof="0" dirty="0" smtClean="0"/>
            </a:lvl3pPr>
            <a:lvl4pPr>
              <a:lnSpc>
                <a:spcPct val="100000"/>
              </a:lnSpc>
              <a:spcBef>
                <a:spcPts val="0"/>
              </a:spcBef>
              <a:spcAft>
                <a:spcPts val="1200"/>
              </a:spcAft>
              <a:defRPr lang="en-US" sz="2000" b="0" noProof="0" dirty="0" smtClean="0"/>
            </a:lvl4pPr>
            <a:lvl5pPr>
              <a:lnSpc>
                <a:spcPct val="100000"/>
              </a:lnSpc>
              <a:spcBef>
                <a:spcPts val="0"/>
              </a:spcBef>
              <a:spcAft>
                <a:spcPts val="1200"/>
              </a:spcAft>
              <a:defRPr lang="en-US" sz="2000" b="0" noProof="0" dirty="0" smtClean="0"/>
            </a:lvl5pPr>
            <a:lvl6pPr>
              <a:lnSpc>
                <a:spcPct val="100000"/>
              </a:lnSpc>
              <a:spcBef>
                <a:spcPts val="0"/>
              </a:spcBef>
              <a:spcAft>
                <a:spcPts val="1200"/>
              </a:spcAft>
              <a:defRPr lang="en-US" sz="2000" noProof="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155680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ur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7" name="Text Placeholder 11"/>
          <p:cNvSpPr>
            <a:spLocks noGrp="1"/>
          </p:cNvSpPr>
          <p:nvPr>
            <p:ph type="body" sz="quarter" idx="17" hasCustomPrompt="1"/>
          </p:nvPr>
        </p:nvSpPr>
        <p:spPr>
          <a:xfrm>
            <a:off x="457200" y="1527175"/>
            <a:ext cx="2563495" cy="4460875"/>
          </a:xfrm>
        </p:spPr>
        <p:txBody>
          <a:bodyPr vert="horz" lIns="0" tIns="0" rIns="0" bIns="0" rtlCol="0">
            <a:noAutofit/>
          </a:bodyPr>
          <a:lstStyle>
            <a:lvl1pPr>
              <a:defRPr sz="2000"/>
            </a:lvl1pPr>
            <a:lvl2pPr>
              <a:defRPr lang="en-US" sz="2000" b="0" baseline="0" dirty="0" smtClean="0"/>
            </a:lvl2pPr>
            <a:lvl3pPr>
              <a:defRPr lang="en-US" sz="2000" b="0" dirty="0" smtClean="0"/>
            </a:lvl3pPr>
            <a:lvl4pPr>
              <a:defRPr lang="en-US" sz="2000" b="0" dirty="0" smtClean="0"/>
            </a:lvl4pPr>
            <a:lvl5pPr>
              <a:defRPr lang="en-US" sz="2000" b="0" dirty="0" smtClean="0"/>
            </a:lvl5pPr>
            <a:lvl6pPr>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11"/>
          <p:cNvSpPr>
            <a:spLocks noGrp="1"/>
          </p:cNvSpPr>
          <p:nvPr>
            <p:ph type="body" sz="quarter" idx="19" hasCustomPrompt="1"/>
          </p:nvPr>
        </p:nvSpPr>
        <p:spPr>
          <a:xfrm>
            <a:off x="3361373" y="1527175"/>
            <a:ext cx="2563495" cy="4460875"/>
          </a:xfrm>
          <a:noFill/>
        </p:spPr>
        <p:txBody>
          <a:bodyPr vert="horz" lIns="0" tIns="0" rIns="0" bIns="0" rtlCol="0">
            <a:noAutofit/>
          </a:bodyPr>
          <a:lstStyle>
            <a:lvl1pPr>
              <a:defRPr lang="en-US" sz="2000" b="0" noProof="0" dirty="0" smtClean="0"/>
            </a:lvl1pPr>
            <a:lvl2pPr>
              <a:defRPr lang="en-US" sz="2000" noProof="0" dirty="0" smtClean="0"/>
            </a:lvl2pPr>
            <a:lvl3pPr>
              <a:defRPr lang="en-US" sz="2000" noProof="0" dirty="0" smtClean="0"/>
            </a:lvl3pPr>
            <a:lvl4pPr>
              <a:defRPr lang="en-US" sz="2000" noProof="0" dirty="0" smtClean="0"/>
            </a:lvl4pPr>
            <a:lvl5pPr>
              <a:defRPr lang="en-US" sz="2000" noProof="0" dirty="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11"/>
          <p:cNvSpPr>
            <a:spLocks noGrp="1"/>
          </p:cNvSpPr>
          <p:nvPr>
            <p:ph type="body" sz="quarter" idx="20" hasCustomPrompt="1"/>
          </p:nvPr>
        </p:nvSpPr>
        <p:spPr>
          <a:xfrm>
            <a:off x="6265546" y="1527175"/>
            <a:ext cx="2563495" cy="4460875"/>
          </a:xfrm>
          <a:noFill/>
        </p:spPr>
        <p:txBody>
          <a:bodyPr vert="horz" lIns="0" tIns="0" rIns="0" bIns="0" rtlCol="0">
            <a:noAutofit/>
          </a:bodyPr>
          <a:lstStyle>
            <a:lvl1pPr>
              <a:defRPr sz="2000"/>
            </a:lvl1pPr>
            <a:lvl2pPr>
              <a:defRPr lang="en-US" sz="2000" dirty="0" smtClean="0"/>
            </a:lvl2pPr>
            <a:lvl3pPr>
              <a:defRPr lang="en-US" sz="2000" dirty="0" smtClean="0"/>
            </a:lvl3pPr>
            <a:lvl4pPr>
              <a:defRPr lang="en-US" sz="2000" dirty="0" smtClean="0"/>
            </a:lvl4pPr>
            <a:lvl5pPr>
              <a:defRPr lang="en-US" sz="2000" dirty="0" smtClean="0"/>
            </a:lvl5pPr>
            <a:lvl6pPr>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1"/>
          <p:cNvSpPr>
            <a:spLocks noGrp="1"/>
          </p:cNvSpPr>
          <p:nvPr>
            <p:ph type="body" sz="quarter" idx="21" hasCustomPrompt="1"/>
          </p:nvPr>
        </p:nvSpPr>
        <p:spPr>
          <a:xfrm>
            <a:off x="9169718" y="1527175"/>
            <a:ext cx="2563495" cy="4460875"/>
          </a:xfrm>
          <a:noFill/>
        </p:spPr>
        <p:txBody>
          <a:bodyPr vert="horz" lIns="0" tIns="0" rIns="0" bIns="0" rtlCol="0">
            <a:noAutofit/>
          </a:bodyPr>
          <a:lstStyle>
            <a:lvl1pPr>
              <a:defRPr sz="2000"/>
            </a:lvl1pPr>
            <a:lvl2pPr>
              <a:defRPr lang="en-US" sz="2000" dirty="0" smtClean="0"/>
            </a:lvl2pPr>
            <a:lvl3pPr>
              <a:defRPr lang="en-US" sz="2000" dirty="0" smtClean="0"/>
            </a:lvl3pPr>
            <a:lvl4pPr>
              <a:defRPr lang="en-US" sz="2000" dirty="0" smtClean="0"/>
            </a:lvl4pPr>
            <a:lvl5pPr>
              <a:defRPr lang="en-US" sz="2000" dirty="0" smtClean="0"/>
            </a:lvl5pPr>
            <a:lvl6pPr>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24743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our column shade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11" name="Text Placeholder 11"/>
          <p:cNvSpPr>
            <a:spLocks noGrp="1"/>
          </p:cNvSpPr>
          <p:nvPr>
            <p:ph type="body" sz="quarter" idx="17" hasCustomPrompt="1"/>
          </p:nvPr>
        </p:nvSpPr>
        <p:spPr>
          <a:xfrm>
            <a:off x="457200" y="1527175"/>
            <a:ext cx="2563495" cy="4460875"/>
          </a:xfrm>
          <a:solidFill>
            <a:srgbClr val="355578"/>
          </a:solidFill>
        </p:spPr>
        <p:txBody>
          <a:bodyPr vert="horz" lIns="182880" tIns="182880" rIns="91440" bIns="182880" rtlCol="0">
            <a:noAutofit/>
          </a:bodyPr>
          <a:lstStyle>
            <a:lvl1pPr>
              <a:defRPr sz="2000"/>
            </a:lvl1pPr>
            <a:lvl2pPr>
              <a:defRPr lang="en-US" sz="2000" b="0" baseline="0" dirty="0" smtClean="0"/>
            </a:lvl2pPr>
            <a:lvl3pPr>
              <a:defRPr lang="en-US" sz="2000" b="0" dirty="0" smtClean="0"/>
            </a:lvl3pPr>
            <a:lvl4pPr>
              <a:defRPr lang="en-US" sz="2000" b="0" dirty="0" smtClean="0"/>
            </a:lvl4pPr>
            <a:lvl5pPr>
              <a:defRPr lang="en-US" sz="2000" b="0" dirty="0" smtClean="0"/>
            </a:lvl5pPr>
            <a:lvl6pPr>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1"/>
          <p:cNvSpPr>
            <a:spLocks noGrp="1"/>
          </p:cNvSpPr>
          <p:nvPr>
            <p:ph type="body" sz="quarter" idx="19" hasCustomPrompt="1"/>
          </p:nvPr>
        </p:nvSpPr>
        <p:spPr>
          <a:xfrm>
            <a:off x="3361373" y="1527175"/>
            <a:ext cx="2563495" cy="4460875"/>
          </a:xfrm>
          <a:solidFill>
            <a:srgbClr val="355578"/>
          </a:solidFill>
        </p:spPr>
        <p:txBody>
          <a:bodyPr vert="horz" lIns="182880" tIns="182880" rIns="91440" bIns="182880" rtlCol="0">
            <a:noAutofit/>
          </a:bodyPr>
          <a:lstStyle>
            <a:lvl1pPr>
              <a:defRPr lang="en-US" sz="2000" b="0" noProof="0" dirty="0" smtClean="0"/>
            </a:lvl1pPr>
            <a:lvl2pPr>
              <a:defRPr lang="en-US" sz="2000" noProof="0" dirty="0" smtClean="0"/>
            </a:lvl2pPr>
            <a:lvl3pPr>
              <a:defRPr lang="en-US" sz="2000" noProof="0" dirty="0" smtClean="0"/>
            </a:lvl3pPr>
            <a:lvl4pPr>
              <a:defRPr lang="en-US" sz="2000" noProof="0" dirty="0" smtClean="0"/>
            </a:lvl4pPr>
            <a:lvl5pPr>
              <a:defRPr lang="en-US" sz="2000" noProof="0" dirty="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11"/>
          <p:cNvSpPr>
            <a:spLocks noGrp="1"/>
          </p:cNvSpPr>
          <p:nvPr>
            <p:ph type="body" sz="quarter" idx="20" hasCustomPrompt="1"/>
          </p:nvPr>
        </p:nvSpPr>
        <p:spPr>
          <a:xfrm>
            <a:off x="6265546" y="1527175"/>
            <a:ext cx="2563495" cy="4460875"/>
          </a:xfrm>
          <a:solidFill>
            <a:srgbClr val="355578"/>
          </a:solidFill>
        </p:spPr>
        <p:txBody>
          <a:bodyPr vert="horz" lIns="182880" tIns="182880" rIns="91440" bIns="182880" rtlCol="0">
            <a:noAutofit/>
          </a:bodyPr>
          <a:lstStyle>
            <a:lvl1pPr>
              <a:defRPr sz="2000"/>
            </a:lvl1pPr>
            <a:lvl2pPr>
              <a:defRPr lang="en-US" sz="2000" dirty="0" smtClean="0"/>
            </a:lvl2pPr>
            <a:lvl3pPr>
              <a:defRPr lang="en-US" sz="2000" dirty="0" smtClean="0"/>
            </a:lvl3pPr>
            <a:lvl4pPr>
              <a:defRPr lang="en-US" sz="2000" dirty="0" smtClean="0"/>
            </a:lvl4pPr>
            <a:lvl5pPr>
              <a:defRPr lang="en-US" sz="2000" dirty="0" smtClean="0"/>
            </a:lvl5pPr>
            <a:lvl6pPr>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1"/>
          <p:cNvSpPr>
            <a:spLocks noGrp="1"/>
          </p:cNvSpPr>
          <p:nvPr>
            <p:ph type="body" sz="quarter" idx="21" hasCustomPrompt="1"/>
          </p:nvPr>
        </p:nvSpPr>
        <p:spPr>
          <a:xfrm>
            <a:off x="9169718" y="1527175"/>
            <a:ext cx="2563495" cy="4460875"/>
          </a:xfrm>
          <a:solidFill>
            <a:srgbClr val="355578"/>
          </a:solidFill>
        </p:spPr>
        <p:txBody>
          <a:bodyPr vert="horz" lIns="182880" tIns="182880" rIns="91440" bIns="182880" rtlCol="0">
            <a:noAutofit/>
          </a:bodyPr>
          <a:lstStyle>
            <a:lvl1pPr>
              <a:defRPr sz="2000"/>
            </a:lvl1pPr>
            <a:lvl2pPr>
              <a:defRPr lang="en-US" sz="2000" dirty="0" smtClean="0"/>
            </a:lvl2pPr>
            <a:lvl3pPr>
              <a:defRPr lang="en-US" sz="2000" dirty="0" smtClean="0"/>
            </a:lvl3pPr>
            <a:lvl4pPr>
              <a:defRPr lang="en-US" sz="2000" dirty="0" smtClean="0"/>
            </a:lvl4pPr>
            <a:lvl5pPr>
              <a:defRPr lang="en-US" sz="2000" dirty="0" smtClean="0"/>
            </a:lvl5pPr>
            <a:lvl6pPr>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1756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vider B1_Sk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F8367EBE-ACE4-6A4A-8194-81828A72B691}"/>
              </a:ext>
            </a:extLst>
          </p:cNvPr>
          <p:cNvSpPr/>
          <p:nvPr userDrawn="1"/>
        </p:nvSpPr>
        <p:spPr bwMode="auto">
          <a:xfrm>
            <a:off x="7140899" y="1354039"/>
            <a:ext cx="5051100"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6" name="Rectangle 5">
            <a:extLst>
              <a:ext uri="{FF2B5EF4-FFF2-40B4-BE49-F238E27FC236}">
                <a16:creationId xmlns:a16="http://schemas.microsoft.com/office/drawing/2014/main" xmlns="" id="{433B9AE8-D471-4240-AAF9-7F4A822FF5B3}"/>
              </a:ext>
            </a:extLst>
          </p:cNvPr>
          <p:cNvSpPr/>
          <p:nvPr userDrawn="1"/>
        </p:nvSpPr>
        <p:spPr bwMode="auto">
          <a:xfrm>
            <a:off x="-2" y="1354039"/>
            <a:ext cx="1753954"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Title 3">
            <a:extLst>
              <a:ext uri="{FF2B5EF4-FFF2-40B4-BE49-F238E27FC236}">
                <a16:creationId xmlns:a16="http://schemas.microsoft.com/office/drawing/2014/main" xmlns="" id="{E850B517-0939-4D98-A0B3-846155750AFB}"/>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177489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24185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invGray">
          <a:xfrm>
            <a:off x="474077" y="920687"/>
            <a:ext cx="246952" cy="506577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2" name="Rectangle 1"/>
          <p:cNvSpPr>
            <a:spLocks noChangeAspect="1"/>
          </p:cNvSpPr>
          <p:nvPr userDrawn="1"/>
        </p:nvSpPr>
        <p:spPr bwMode="invGray">
          <a:xfrm>
            <a:off x="9422804" y="920687"/>
            <a:ext cx="246952" cy="506577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6" name="Text Placeholder 5">
            <a:extLst>
              <a:ext uri="{FF2B5EF4-FFF2-40B4-BE49-F238E27FC236}">
                <a16:creationId xmlns:a16="http://schemas.microsoft.com/office/drawing/2014/main" xmlns="" id="{15B43A76-842A-4A61-9857-76BAA55D83B7}"/>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9381659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ote B1_Sky">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auto">
          <a:xfrm>
            <a:off x="474077"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2" name="Rectangle 1"/>
          <p:cNvSpPr>
            <a:spLocks noChangeAspect="1"/>
          </p:cNvSpPr>
          <p:nvPr userDrawn="1"/>
        </p:nvSpPr>
        <p:spPr bwMode="auto">
          <a:xfrm>
            <a:off x="9422804"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6" name="Text Placeholder 5">
            <a:extLst>
              <a:ext uri="{FF2B5EF4-FFF2-40B4-BE49-F238E27FC236}">
                <a16:creationId xmlns:a16="http://schemas.microsoft.com/office/drawing/2014/main" xmlns="" id="{0BF1A5F0-6FA3-4051-AAD2-6061FBF70877}"/>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3545870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13"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invGray">
          <a:xfrm>
            <a:off x="6426219" y="920687"/>
            <a:ext cx="246952" cy="506577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6" name="Rectangle 15"/>
          <p:cNvSpPr>
            <a:spLocks noChangeAspect="1"/>
          </p:cNvSpPr>
          <p:nvPr userDrawn="1"/>
        </p:nvSpPr>
        <p:spPr bwMode="invGray">
          <a:xfrm>
            <a:off x="473765" y="920687"/>
            <a:ext cx="246952" cy="506577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7" name="Text Placeholder 5">
            <a:extLst>
              <a:ext uri="{FF2B5EF4-FFF2-40B4-BE49-F238E27FC236}">
                <a16:creationId xmlns:a16="http://schemas.microsoft.com/office/drawing/2014/main" xmlns="" id="{53BECD4C-B905-4A5F-B95F-E4B007F66259}"/>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3926936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ote B1_Sky with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13"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auto">
          <a:xfrm>
            <a:off x="6426219"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6" name="Rectangle 15"/>
          <p:cNvSpPr>
            <a:spLocks noChangeAspect="1"/>
          </p:cNvSpPr>
          <p:nvPr userDrawn="1"/>
        </p:nvSpPr>
        <p:spPr bwMode="auto">
          <a:xfrm>
            <a:off x="473765"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7" name="Text Placeholder 5">
            <a:extLst>
              <a:ext uri="{FF2B5EF4-FFF2-40B4-BE49-F238E27FC236}">
                <a16:creationId xmlns:a16="http://schemas.microsoft.com/office/drawing/2014/main" xmlns="" id="{64A2FE06-7238-4495-817D-8DB97B5A9D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1868066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Slide W1_Steel">
    <p:bg>
      <p:bgRef idx="1001">
        <a:schemeClr val="bg1"/>
      </p:bgRef>
    </p:bg>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pic>
        <p:nvPicPr>
          <p:cNvPr id="10" name="Gartner Logo">
            <a:extLst>
              <a:ext uri="{FF2B5EF4-FFF2-40B4-BE49-F238E27FC236}">
                <a16:creationId xmlns:a16="http://schemas.microsoft.com/office/drawing/2014/main" xmlns=""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42709846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Slide W1_Tang">
    <p:bg>
      <p:bgRef idx="1001">
        <a:schemeClr val="bg1"/>
      </p:bgRef>
    </p:b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xmlns=""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8" name="TextBox 7"/>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220623271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Slide W1_Lemon">
    <p:bg>
      <p:bgRef idx="1001">
        <a:schemeClr val="bg1"/>
      </p:bgRef>
    </p:b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xmlns=""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422145620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Slide W1_Rose">
    <p:bg>
      <p:bgRef idx="1001">
        <a:schemeClr val="bg1"/>
      </p:bgRef>
    </p:b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xmlns=""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7665613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vider W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xmlns=""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xmlns="" id="{96D9255A-BF44-4F18-8FE5-BECA755D0167}"/>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6281709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ivider W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xmlns=""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xmlns="" id="{7E01BAAF-E842-4667-8FD0-734CF296AA84}"/>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93775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32083166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ivider W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xmlns=""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xmlns="" id="{D44151E0-84E3-4F9B-A62E-2C344BEF0B2A}"/>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6014891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ivider W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xmlns=""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xmlns="" id="{116FC1A4-3A73-49F0-B713-E5BB06A13ACC}"/>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2190986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W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xmlns="" id="{F91A82C3-8E7E-4D78-B6F9-E24B0DD84334}"/>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82938426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W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xmlns="" id="{2F83C8B5-846F-44EC-A043-69873B0E04C9}"/>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9179161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Quote W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xmlns="" id="{04A7BBD2-1C8F-4F97-AED7-95C8AEEFBFE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7516503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W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xmlns="" id="{19A0C629-58E7-4EE7-B01A-115BD024886F}"/>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5227674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Quote W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xmlns="" id="{DB8FFD8D-89F4-48D0-9E59-70B360F5710D}"/>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1687310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Quote W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xmlns="" id="{8032828F-7193-4C76-ACE8-71D7C9D8D57E}"/>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3974176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W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xmlns="" id="{20876162-5D39-4095-837E-8645554BB550}"/>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5422380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W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xmlns="" id="{D4B89F2A-4F0A-41C5-8243-9E3304EBA88E}"/>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81809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a:t>
            </a:r>
          </a:p>
        </p:txBody>
      </p:sp>
      <p:sp>
        <p:nvSpPr>
          <p:cNvPr id="7" name="Content Placeholder 6"/>
          <p:cNvSpPr>
            <a:spLocks noGrp="1"/>
          </p:cNvSpPr>
          <p:nvPr>
            <p:ph sz="quarter" idx="10" hasCustomPrompt="1"/>
          </p:nvPr>
        </p:nvSpPr>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019992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pic>
        <p:nvPicPr>
          <p:cNvPr id="10" name="Gartner Logo">
            <a:extLst>
              <a:ext uri="{FF2B5EF4-FFF2-40B4-BE49-F238E27FC236}">
                <a16:creationId xmlns:a16="http://schemas.microsoft.com/office/drawing/2014/main" xmlns=""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pic>
        <p:nvPicPr>
          <p:cNvPr id="8" name="Picture 7">
            <a:extLst>
              <a:ext uri="{FF2B5EF4-FFF2-40B4-BE49-F238E27FC236}">
                <a16:creationId xmlns:a16="http://schemas.microsoft.com/office/drawing/2014/main" xmlns=""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2683118759"/>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xmlns=""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xmlns=""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2512242094"/>
      </p:ext>
    </p:extLst>
  </p:cSld>
  <p:clrMapOvr>
    <a:masterClrMapping/>
  </p:clrMapOvr>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xmlns=""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xmlns=""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1506269273"/>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xmlns=""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xmlns=""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2152423458"/>
      </p:ext>
    </p:extLst>
  </p:cSld>
  <p:clrMapOvr>
    <a:masterClrMapping/>
  </p:clrMapOvr>
  <p:extLst>
    <p:ext uri="{DCECCB84-F9BA-43D5-87BE-67443E8EF086}">
      <p15:sldGuideLst xmlns:p15="http://schemas.microsoft.com/office/powerpoint/2012/main"/>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xmlns=""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xmlns=""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2755955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xmlns=""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xmlns=""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9096082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xmlns=""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xmlns=""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22652708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xmlns=""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xmlns=""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29728326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xmlns=""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83280481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xmlns=""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865879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graphics 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3" name="Content Placeholder 2"/>
          <p:cNvSpPr>
            <a:spLocks noGrp="1"/>
          </p:cNvSpPr>
          <p:nvPr>
            <p:ph sz="half" idx="1" hasCustomPrompt="1"/>
          </p:nvPr>
        </p:nvSpPr>
        <p:spPr>
          <a:xfrm>
            <a:off x="457201" y="1527174"/>
            <a:ext cx="5499100" cy="4460875"/>
          </a:xfrm>
        </p:spPr>
        <p:txBody>
          <a:bodyPr>
            <a:noAutofit/>
          </a:bodyPr>
          <a:lstStyle>
            <a:lvl1pPr>
              <a:buClrTx/>
              <a:defRPr sz="2000"/>
            </a:lvl1pPr>
            <a:lvl2pPr>
              <a:defRPr sz="2000"/>
            </a:lvl2pPr>
            <a:lvl3pPr>
              <a:defRPr sz="2000"/>
            </a:lvl3pPr>
            <a:lvl4pPr>
              <a:defRPr sz="2000"/>
            </a:lvl4pPr>
            <a:lvl5pPr>
              <a:defRPr sz="20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8133572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xmlns=""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2340560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xmlns=""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9933414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xmlns=""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0089607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xmlns=""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76583157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xmlns=""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0592754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xmlns=""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8386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3" name="Content Placeholder 2"/>
          <p:cNvSpPr>
            <a:spLocks noGrp="1"/>
          </p:cNvSpPr>
          <p:nvPr>
            <p:ph sz="half" idx="1" hasCustomPrompt="1"/>
          </p:nvPr>
        </p:nvSpPr>
        <p:spPr>
          <a:xfrm>
            <a:off x="457201"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234113"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7773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12" name="Text Placeholder 11"/>
          <p:cNvSpPr>
            <a:spLocks noGrp="1"/>
          </p:cNvSpPr>
          <p:nvPr>
            <p:ph type="body" sz="quarter" idx="13" hasCustomPrompt="1"/>
          </p:nvPr>
        </p:nvSpPr>
        <p:spPr>
          <a:xfrm>
            <a:off x="460544" y="1527175"/>
            <a:ext cx="3336925" cy="4460875"/>
          </a:xfrm>
        </p:spPr>
        <p:txBody>
          <a:bodyPr vert="horz" lIns="0" tIns="0" rIns="0" bIns="0" rtlCol="0">
            <a:noAutofit/>
          </a:bodyPr>
          <a:lstStyle>
            <a:lvl1pPr>
              <a:defRPr sz="2000"/>
            </a:lvl1pPr>
            <a:lvl2pPr>
              <a:lnSpc>
                <a:spcPct val="100000"/>
              </a:lnSpc>
              <a:spcBef>
                <a:spcPts val="0"/>
              </a:spcBef>
              <a:spcAft>
                <a:spcPts val="1200"/>
              </a:spcAft>
              <a:defRPr lang="en-US" sz="2000" b="0" baseline="0" dirty="0" smtClean="0"/>
            </a:lvl2pPr>
            <a:lvl3pPr>
              <a:lnSpc>
                <a:spcPct val="100000"/>
              </a:lnSpc>
              <a:spcBef>
                <a:spcPts val="0"/>
              </a:spcBef>
              <a:spcAft>
                <a:spcPts val="1200"/>
              </a:spcAft>
              <a:defRPr lang="en-US" sz="2000" b="0" dirty="0" smtClean="0"/>
            </a:lvl3pPr>
            <a:lvl4pPr>
              <a:lnSpc>
                <a:spcPct val="100000"/>
              </a:lnSpc>
              <a:spcBef>
                <a:spcPts val="0"/>
              </a:spcBef>
              <a:spcAft>
                <a:spcPts val="1200"/>
              </a:spcAft>
              <a:defRPr lang="en-US" sz="2000" b="0" dirty="0" smtClean="0"/>
            </a:lvl4pPr>
            <a:lvl5pPr>
              <a:lnSpc>
                <a:spcPct val="100000"/>
              </a:lnSpc>
              <a:spcBef>
                <a:spcPts val="0"/>
              </a:spcBef>
              <a:spcAft>
                <a:spcPts val="1200"/>
              </a:spcAft>
              <a:defRPr lang="en-US" sz="2000" b="0" dirty="0" smtClean="0"/>
            </a:lvl5pPr>
            <a:lvl6pPr>
              <a:lnSpc>
                <a:spcPct val="100000"/>
              </a:lnSpc>
              <a:spcBef>
                <a:spcPts val="0"/>
              </a:spcBef>
              <a:spcAft>
                <a:spcPts val="1200"/>
              </a:spcAft>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11"/>
          <p:cNvSpPr>
            <a:spLocks noGrp="1"/>
          </p:cNvSpPr>
          <p:nvPr>
            <p:ph type="body" sz="quarter" idx="16" hasCustomPrompt="1"/>
          </p:nvPr>
        </p:nvSpPr>
        <p:spPr>
          <a:xfrm>
            <a:off x="4427537" y="1527175"/>
            <a:ext cx="3336925" cy="4460875"/>
          </a:xfrm>
        </p:spPr>
        <p:txBody>
          <a:bodyPr vert="horz" lIns="0" tIns="0" rIns="0" bIns="0" rtlCol="0">
            <a:noAutofit/>
          </a:bodyPr>
          <a:lstStyle>
            <a:lvl1pPr>
              <a:defRPr sz="2000"/>
            </a:lvl1pPr>
            <a:lvl2pPr>
              <a:lnSpc>
                <a:spcPct val="100000"/>
              </a:lnSpc>
              <a:spcBef>
                <a:spcPts val="0"/>
              </a:spcBef>
              <a:spcAft>
                <a:spcPts val="1200"/>
              </a:spcAft>
              <a:defRPr lang="en-US" sz="2000" b="0" baseline="0" noProof="0" dirty="0" smtClean="0"/>
            </a:lvl2pPr>
            <a:lvl3pPr>
              <a:lnSpc>
                <a:spcPct val="100000"/>
              </a:lnSpc>
              <a:spcBef>
                <a:spcPts val="0"/>
              </a:spcBef>
              <a:spcAft>
                <a:spcPts val="1200"/>
              </a:spcAft>
              <a:defRPr lang="en-US" sz="2000" b="0" noProof="0" dirty="0" smtClean="0"/>
            </a:lvl3pPr>
            <a:lvl4pPr>
              <a:lnSpc>
                <a:spcPct val="100000"/>
              </a:lnSpc>
              <a:spcBef>
                <a:spcPts val="0"/>
              </a:spcBef>
              <a:spcAft>
                <a:spcPts val="1200"/>
              </a:spcAft>
              <a:defRPr lang="en-US" sz="2000" b="0" noProof="0" dirty="0" smtClean="0"/>
            </a:lvl4pPr>
            <a:lvl5pPr>
              <a:lnSpc>
                <a:spcPct val="100000"/>
              </a:lnSpc>
              <a:spcBef>
                <a:spcPts val="0"/>
              </a:spcBef>
              <a:spcAft>
                <a:spcPts val="1200"/>
              </a:spcAft>
              <a:defRPr lang="en-US" sz="2000" b="0" noProof="0" dirty="0" smtClean="0"/>
            </a:lvl5pPr>
            <a:lvl6pPr>
              <a:lnSpc>
                <a:spcPct val="100000"/>
              </a:lnSpc>
              <a:spcBef>
                <a:spcPts val="0"/>
              </a:spcBef>
              <a:spcAft>
                <a:spcPts val="1200"/>
              </a:spcAft>
              <a:defRPr lang="en-US" sz="2000" noProof="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a:spLocks noGrp="1"/>
          </p:cNvSpPr>
          <p:nvPr>
            <p:ph type="body" sz="quarter" idx="17" hasCustomPrompt="1"/>
          </p:nvPr>
        </p:nvSpPr>
        <p:spPr>
          <a:xfrm>
            <a:off x="8391186" y="1527175"/>
            <a:ext cx="3336925" cy="4460875"/>
          </a:xfrm>
        </p:spPr>
        <p:txBody>
          <a:bodyPr vert="horz" lIns="0" tIns="0" rIns="0" bIns="0" rtlCol="0">
            <a:noAutofit/>
          </a:bodyPr>
          <a:lstStyle>
            <a:lvl1pPr>
              <a:defRPr sz="2000"/>
            </a:lvl1pPr>
            <a:lvl2pPr>
              <a:lnSpc>
                <a:spcPct val="100000"/>
              </a:lnSpc>
              <a:spcBef>
                <a:spcPts val="0"/>
              </a:spcBef>
              <a:spcAft>
                <a:spcPts val="1200"/>
              </a:spcAft>
              <a:defRPr lang="en-US" sz="2000" b="0" baseline="0" noProof="0" dirty="0" smtClean="0"/>
            </a:lvl2pPr>
            <a:lvl3pPr>
              <a:lnSpc>
                <a:spcPct val="100000"/>
              </a:lnSpc>
              <a:spcBef>
                <a:spcPts val="0"/>
              </a:spcBef>
              <a:spcAft>
                <a:spcPts val="1200"/>
              </a:spcAft>
              <a:defRPr lang="en-US" sz="2000" b="0" noProof="0" dirty="0" smtClean="0"/>
            </a:lvl3pPr>
            <a:lvl4pPr>
              <a:lnSpc>
                <a:spcPct val="100000"/>
              </a:lnSpc>
              <a:spcBef>
                <a:spcPts val="0"/>
              </a:spcBef>
              <a:spcAft>
                <a:spcPts val="1200"/>
              </a:spcAft>
              <a:defRPr lang="en-US" sz="2000" b="0" noProof="0" dirty="0" smtClean="0"/>
            </a:lvl4pPr>
            <a:lvl5pPr>
              <a:lnSpc>
                <a:spcPct val="100000"/>
              </a:lnSpc>
              <a:spcBef>
                <a:spcPts val="0"/>
              </a:spcBef>
              <a:spcAft>
                <a:spcPts val="1200"/>
              </a:spcAft>
              <a:defRPr lang="en-US" sz="2000" b="0" noProof="0" dirty="0" smtClean="0"/>
            </a:lvl5pPr>
            <a:lvl6pPr>
              <a:lnSpc>
                <a:spcPct val="100000"/>
              </a:lnSpc>
              <a:spcBef>
                <a:spcPts val="0"/>
              </a:spcBef>
              <a:spcAft>
                <a:spcPts val="1200"/>
              </a:spcAft>
              <a:defRPr lang="en-US" sz="2000" noProof="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178046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lumn shade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12" name="Text Placeholder 11"/>
          <p:cNvSpPr>
            <a:spLocks noGrp="1"/>
          </p:cNvSpPr>
          <p:nvPr>
            <p:ph type="body" sz="quarter" idx="14" hasCustomPrompt="1"/>
          </p:nvPr>
        </p:nvSpPr>
        <p:spPr>
          <a:xfrm>
            <a:off x="460544" y="1527175"/>
            <a:ext cx="3336925" cy="4460875"/>
          </a:xfrm>
          <a:solidFill>
            <a:srgbClr val="F4F4F4"/>
          </a:solidFill>
        </p:spPr>
        <p:txBody>
          <a:bodyPr vert="horz" lIns="182880" tIns="182880" rIns="91440" bIns="91440" rtlCol="0">
            <a:noAutofit/>
          </a:bodyPr>
          <a:lstStyle>
            <a:lvl1pPr>
              <a:defRPr sz="2000"/>
            </a:lvl1pPr>
            <a:lvl2pPr>
              <a:lnSpc>
                <a:spcPct val="100000"/>
              </a:lnSpc>
              <a:spcBef>
                <a:spcPts val="0"/>
              </a:spcBef>
              <a:spcAft>
                <a:spcPts val="1200"/>
              </a:spcAft>
              <a:defRPr lang="en-US" sz="2000" b="0" baseline="0" dirty="0" smtClean="0"/>
            </a:lvl2pPr>
            <a:lvl3pPr>
              <a:lnSpc>
                <a:spcPct val="100000"/>
              </a:lnSpc>
              <a:spcBef>
                <a:spcPts val="0"/>
              </a:spcBef>
              <a:spcAft>
                <a:spcPts val="1200"/>
              </a:spcAft>
              <a:defRPr lang="en-US" sz="2000" b="0" dirty="0" smtClean="0"/>
            </a:lvl3pPr>
            <a:lvl4pPr>
              <a:lnSpc>
                <a:spcPct val="100000"/>
              </a:lnSpc>
              <a:spcBef>
                <a:spcPts val="0"/>
              </a:spcBef>
              <a:spcAft>
                <a:spcPts val="1200"/>
              </a:spcAft>
              <a:defRPr lang="en-US" sz="2000" b="0" dirty="0" smtClean="0"/>
            </a:lvl4pPr>
            <a:lvl5pPr>
              <a:lnSpc>
                <a:spcPct val="100000"/>
              </a:lnSpc>
              <a:spcBef>
                <a:spcPts val="0"/>
              </a:spcBef>
              <a:spcAft>
                <a:spcPts val="1200"/>
              </a:spcAft>
              <a:defRPr lang="en-US" sz="2000" b="0" dirty="0" smtClean="0"/>
            </a:lvl5pPr>
            <a:lvl6pPr>
              <a:lnSpc>
                <a:spcPct val="100000"/>
              </a:lnSpc>
              <a:spcBef>
                <a:spcPts val="0"/>
              </a:spcBef>
              <a:spcAft>
                <a:spcPts val="1200"/>
              </a:spcAft>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11"/>
          <p:cNvSpPr>
            <a:spLocks noGrp="1"/>
          </p:cNvSpPr>
          <p:nvPr>
            <p:ph type="body" sz="quarter" idx="16" hasCustomPrompt="1"/>
          </p:nvPr>
        </p:nvSpPr>
        <p:spPr>
          <a:xfrm>
            <a:off x="4427537" y="1527175"/>
            <a:ext cx="3336925" cy="4460875"/>
          </a:xfrm>
          <a:solidFill>
            <a:srgbClr val="F4F4F4"/>
          </a:solidFill>
        </p:spPr>
        <p:txBody>
          <a:bodyPr vert="horz" lIns="182880" tIns="182880" rIns="91440" bIns="91440" rtlCol="0">
            <a:noAutofit/>
          </a:bodyPr>
          <a:lstStyle>
            <a:lvl1pPr>
              <a:defRPr sz="2000"/>
            </a:lvl1pPr>
            <a:lvl2pPr>
              <a:lnSpc>
                <a:spcPct val="100000"/>
              </a:lnSpc>
              <a:spcBef>
                <a:spcPts val="0"/>
              </a:spcBef>
              <a:spcAft>
                <a:spcPts val="1200"/>
              </a:spcAft>
              <a:defRPr lang="en-US" sz="2000" b="0" baseline="0" noProof="0" dirty="0" smtClean="0"/>
            </a:lvl2pPr>
            <a:lvl3pPr>
              <a:lnSpc>
                <a:spcPct val="100000"/>
              </a:lnSpc>
              <a:spcBef>
                <a:spcPts val="0"/>
              </a:spcBef>
              <a:spcAft>
                <a:spcPts val="1200"/>
              </a:spcAft>
              <a:defRPr lang="en-US" sz="2000" b="0" noProof="0" dirty="0" smtClean="0"/>
            </a:lvl3pPr>
            <a:lvl4pPr>
              <a:lnSpc>
                <a:spcPct val="100000"/>
              </a:lnSpc>
              <a:spcBef>
                <a:spcPts val="0"/>
              </a:spcBef>
              <a:spcAft>
                <a:spcPts val="1200"/>
              </a:spcAft>
              <a:defRPr lang="en-US" sz="2000" b="0" noProof="0" dirty="0" smtClean="0"/>
            </a:lvl4pPr>
            <a:lvl5pPr>
              <a:lnSpc>
                <a:spcPct val="100000"/>
              </a:lnSpc>
              <a:spcBef>
                <a:spcPts val="0"/>
              </a:spcBef>
              <a:spcAft>
                <a:spcPts val="1200"/>
              </a:spcAft>
              <a:defRPr lang="en-US" sz="2000" b="0" noProof="0" dirty="0" smtClean="0"/>
            </a:lvl5pPr>
            <a:lvl6pPr>
              <a:lnSpc>
                <a:spcPct val="100000"/>
              </a:lnSpc>
              <a:spcBef>
                <a:spcPts val="0"/>
              </a:spcBef>
              <a:spcAft>
                <a:spcPts val="1200"/>
              </a:spcAft>
              <a:defRPr lang="en-US" sz="2000" noProof="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1"/>
          <p:cNvSpPr>
            <a:spLocks noGrp="1"/>
          </p:cNvSpPr>
          <p:nvPr>
            <p:ph type="body" sz="quarter" idx="17" hasCustomPrompt="1"/>
          </p:nvPr>
        </p:nvSpPr>
        <p:spPr>
          <a:xfrm>
            <a:off x="8391186" y="1527175"/>
            <a:ext cx="3336925" cy="4460875"/>
          </a:xfrm>
          <a:solidFill>
            <a:srgbClr val="F4F4F4"/>
          </a:solidFill>
        </p:spPr>
        <p:txBody>
          <a:bodyPr vert="horz" lIns="182880" tIns="182880" rIns="91440" bIns="91440" rtlCol="0">
            <a:noAutofit/>
          </a:bodyPr>
          <a:lstStyle>
            <a:lvl1pPr>
              <a:defRPr sz="2000"/>
            </a:lvl1pPr>
            <a:lvl2pPr>
              <a:lnSpc>
                <a:spcPct val="100000"/>
              </a:lnSpc>
              <a:spcBef>
                <a:spcPts val="0"/>
              </a:spcBef>
              <a:spcAft>
                <a:spcPts val="1200"/>
              </a:spcAft>
              <a:defRPr lang="en-US" sz="2000" b="0" baseline="0" noProof="0" dirty="0" smtClean="0"/>
            </a:lvl2pPr>
            <a:lvl3pPr>
              <a:lnSpc>
                <a:spcPct val="100000"/>
              </a:lnSpc>
              <a:spcBef>
                <a:spcPts val="0"/>
              </a:spcBef>
              <a:spcAft>
                <a:spcPts val="1200"/>
              </a:spcAft>
              <a:defRPr lang="en-US" sz="2000" b="0" noProof="0" dirty="0" smtClean="0"/>
            </a:lvl3pPr>
            <a:lvl4pPr>
              <a:lnSpc>
                <a:spcPct val="100000"/>
              </a:lnSpc>
              <a:spcBef>
                <a:spcPts val="0"/>
              </a:spcBef>
              <a:spcAft>
                <a:spcPts val="1200"/>
              </a:spcAft>
              <a:defRPr lang="en-US" sz="2000" b="0" noProof="0" dirty="0" smtClean="0"/>
            </a:lvl4pPr>
            <a:lvl5pPr>
              <a:lnSpc>
                <a:spcPct val="100000"/>
              </a:lnSpc>
              <a:spcBef>
                <a:spcPts val="0"/>
              </a:spcBef>
              <a:spcAft>
                <a:spcPts val="1200"/>
              </a:spcAft>
              <a:defRPr lang="en-US" sz="2000" b="0" noProof="0" dirty="0" smtClean="0"/>
            </a:lvl5pPr>
            <a:lvl6pPr>
              <a:lnSpc>
                <a:spcPct val="100000"/>
              </a:lnSpc>
              <a:spcBef>
                <a:spcPts val="0"/>
              </a:spcBef>
              <a:spcAft>
                <a:spcPts val="1200"/>
              </a:spcAft>
              <a:defRPr lang="en-US" sz="2000" noProof="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75809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6" Type="http://schemas.openxmlformats.org/officeDocument/2006/relationships/image" Target="../media/image4.png"/><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theme" Target="../theme/theme2.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19" Type="http://schemas.openxmlformats.org/officeDocument/2006/relationships/image" Target="../media/image4.png"/><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a:tabLst>
                <a:tab pos="228600" algn="l"/>
              </a:tabLst>
            </a:pPr>
            <a:fld id="{1CE9EA8B-DBE7-492B-893F-AD13AC039ED7}" type="slidenum">
              <a:rPr lang="en-US" sz="700" smtClean="0">
                <a:solidFill>
                  <a:srgbClr val="6E7878"/>
                </a:solidFill>
              </a:rPr>
              <a:pPr marL="228600" indent="-228600" algn="l">
                <a:tabLst>
                  <a:tab pos="228600" algn="l"/>
                </a:tabLst>
              </a:pPr>
              <a:t>‹#›</a:t>
            </a:fld>
            <a:r>
              <a:rPr lang="en-US" sz="700" dirty="0">
                <a:solidFill>
                  <a:srgbClr val="6E7878"/>
                </a:solidFill>
              </a:rPr>
              <a:t>	© 2019 Gartner, Inc. and/or its affiliates. All rights reserved. Gartner is a registered trademark of Gartner, Inc. or its affiliates. Version 8.2  Last updated 29 June 2019</a:t>
            </a:r>
          </a:p>
          <a:p>
            <a:pPr algn="l">
              <a:tabLst>
                <a:tab pos="228600" algn="l"/>
              </a:tabLst>
            </a:pPr>
            <a:r>
              <a:rPr lang="en-US" sz="700" dirty="0">
                <a:solidFill>
                  <a:srgbClr val="6E7878"/>
                </a:solidFill>
              </a:rPr>
              <a:t>	</a:t>
            </a:r>
            <a:r>
              <a:rPr lang="en-US" sz="700" b="1" dirty="0">
                <a:solidFill>
                  <a:srgbClr val="6E7878"/>
                </a:solidFill>
              </a:rPr>
              <a:t>INTERNAL — FOR INTERNAL USE ONLY</a:t>
            </a:r>
          </a:p>
        </p:txBody>
      </p:sp>
      <p:sp>
        <p:nvSpPr>
          <p:cNvPr id="10" name="TextBox 9"/>
          <p:cNvSpPr txBox="1"/>
          <p:nvPr userDrawn="1"/>
        </p:nvSpPr>
        <p:spPr>
          <a:xfrm>
            <a:off x="457201" y="6393120"/>
            <a:ext cx="7306732" cy="153888"/>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C8715055-8345-8347-8008-CD9D51621ED9}" type="slidenum">
              <a:rPr lang="en-US" sz="1000" smtClean="0">
                <a:solidFill>
                  <a:schemeClr val="tx1"/>
                </a:solidFill>
              </a:rPr>
              <a:t>‹#›</a:t>
            </a:fld>
            <a:r>
              <a:rPr lang="en-US" sz="700" dirty="0">
                <a:solidFill>
                  <a:schemeClr val="tx1"/>
                </a:solidFill>
              </a:rPr>
              <a:t>	© 2020 Gartner, Inc. and/or its affiliates. All rights reserved.</a:t>
            </a:r>
          </a:p>
        </p:txBody>
      </p:sp>
      <p:sp>
        <p:nvSpPr>
          <p:cNvPr id="8" name="TextBox 7"/>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dirty="0">
                <a:solidFill>
                  <a:schemeClr val="tx1"/>
                </a:solidFill>
                <a:latin typeface="+mn-lt"/>
                <a:ea typeface="+mn-ea"/>
                <a:cs typeface="+mn-cs"/>
              </a:rPr>
              <a:t>RESTRICTED DISTRIBUTION</a:t>
            </a:r>
          </a:p>
        </p:txBody>
      </p:sp>
    </p:spTree>
    <p:extLst>
      <p:ext uri="{BB962C8B-B14F-4D97-AF65-F5344CB8AC3E}">
        <p14:creationId xmlns:p14="http://schemas.microsoft.com/office/powerpoint/2010/main" val="3362298311"/>
      </p:ext>
    </p:extLst>
  </p:cSld>
  <p:clrMap bg1="lt1" tx1="dk1" bg2="lt2" tx2="dk2" accent1="accent1" accent2="accent2" accent3="accent3" accent4="accent4" accent5="accent5" accent6="accent6" hlink="hlink" folHlink="folHlink"/>
  <p:sldLayoutIdLst>
    <p:sldLayoutId id="2147483745" r:id="rId1"/>
    <p:sldLayoutId id="2147483786" r:id="rId2"/>
    <p:sldLayoutId id="2147483751" r:id="rId3"/>
    <p:sldLayoutId id="2147483750" r:id="rId4"/>
    <p:sldLayoutId id="2147483746" r:id="rId5"/>
    <p:sldLayoutId id="2147483759" r:id="rId6"/>
    <p:sldLayoutId id="2147483748" r:id="rId7"/>
    <p:sldLayoutId id="2147483761" r:id="rId8"/>
    <p:sldLayoutId id="2147483762" r:id="rId9"/>
    <p:sldLayoutId id="2147483763" r:id="rId10"/>
    <p:sldLayoutId id="2147483764" r:id="rId11"/>
    <p:sldLayoutId id="2147483875" r:id="rId12"/>
    <p:sldLayoutId id="2147483789" r:id="rId13"/>
    <p:sldLayoutId id="2147483790" r:id="rId14"/>
    <p:sldLayoutId id="2147483791" r:id="rId15"/>
    <p:sldLayoutId id="2147483792" r:id="rId16"/>
    <p:sldLayoutId id="2147483793" r:id="rId17"/>
    <p:sldLayoutId id="2147483877" r:id="rId18"/>
    <p:sldLayoutId id="2147483878" r:id="rId19"/>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Tx/>
        <a:buSzPct val="100000"/>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A4A3A4"/>
          </p15:clr>
        </p15:guide>
        <p15:guide id="3" pos="288" userDrawn="1">
          <p15:clr>
            <a:srgbClr val="5ACBF0"/>
          </p15:clr>
        </p15:guide>
        <p15:guide id="4" orient="horz" pos="2160" userDrawn="1">
          <p15:clr>
            <a:srgbClr val="A4A3A4"/>
          </p15:clr>
        </p15:guide>
        <p15:guide id="5" orient="horz" pos="231" userDrawn="1">
          <p15:clr>
            <a:srgbClr val="5ACBF0"/>
          </p15:clr>
        </p15:guide>
        <p15:guide id="6" pos="7391" userDrawn="1">
          <p15:clr>
            <a:srgbClr val="5ACBF0"/>
          </p15:clr>
        </p15:guide>
        <p15:guide id="7" orient="horz" pos="3772" userDrawn="1">
          <p15:clr>
            <a:srgbClr val="FBAE40"/>
          </p15:clr>
        </p15:guide>
        <p15:guide id="9" orient="horz" pos="4110" userDrawn="1">
          <p15:clr>
            <a:srgbClr val="5ACBF0"/>
          </p15:clr>
        </p15:guide>
        <p15:guide id="10" orient="horz" pos="537" userDrawn="1">
          <p15:clr>
            <a:srgbClr val="FDE53C"/>
          </p15:clr>
        </p15:guide>
        <p15:guide id="11" orient="horz" pos="846" userDrawn="1">
          <p15:clr>
            <a:srgbClr val="FDE53C"/>
          </p15:clr>
        </p15:guide>
        <p15:guide id="12" orient="horz" pos="962" userDrawn="1">
          <p15:clr>
            <a:srgbClr val="5ACBF0"/>
          </p15:clr>
        </p15:guide>
        <p15:guide id="13" orient="horz" pos="4002" userDrawn="1">
          <p15:clr>
            <a:srgbClr val="5ACBF0"/>
          </p15:clr>
        </p15:guide>
        <p15:guide id="14" pos="3752" userDrawn="1">
          <p15:clr>
            <a:srgbClr val="5ACBF0"/>
          </p15:clr>
        </p15:guide>
        <p15:guide id="15" pos="3927" userDrawn="1">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bwMode="black">
          <a:xfrm>
            <a:off x="10452994" y="6241641"/>
            <a:ext cx="1280218" cy="292484"/>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a:tabLst>
                <a:tab pos="228600" algn="l"/>
              </a:tabLst>
            </a:pPr>
            <a:fld id="{1CE9EA8B-DBE7-492B-893F-AD13AC039ED7}" type="slidenum">
              <a:rPr lang="en-US" sz="700" smtClean="0">
                <a:solidFill>
                  <a:srgbClr val="6E7878"/>
                </a:solidFill>
              </a:rPr>
              <a:pPr marL="228600" indent="-228600" algn="l">
                <a:tabLst>
                  <a:tab pos="228600" algn="l"/>
                </a:tabLst>
              </a:pPr>
              <a:t>‹#›</a:t>
            </a:fld>
            <a:r>
              <a:rPr lang="en-US" sz="700" dirty="0">
                <a:solidFill>
                  <a:srgbClr val="6E7878"/>
                </a:solidFill>
              </a:rPr>
              <a:t>	© 2019 Gartner, Inc. and/or its affiliates. All rights reserved. Gartner is a registered trademark of Gartner, Inc. or its affiliates. Version 8.2  Last updated 29 June 2019</a:t>
            </a:r>
          </a:p>
          <a:p>
            <a:pPr algn="l">
              <a:tabLst>
                <a:tab pos="228600" algn="l"/>
              </a:tabLst>
            </a:pPr>
            <a:r>
              <a:rPr lang="en-US" sz="700" dirty="0">
                <a:solidFill>
                  <a:srgbClr val="6E7878"/>
                </a:solidFill>
              </a:rPr>
              <a:t>	</a:t>
            </a:r>
            <a:r>
              <a:rPr lang="en-US" sz="700" b="1" dirty="0">
                <a:solidFill>
                  <a:srgbClr val="6E7878"/>
                </a:solidFill>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1000" b="0" kern="1200" smtClean="0">
                <a:solidFill>
                  <a:schemeClr val="tx1"/>
                </a:solidFill>
                <a:latin typeface="+mn-lt"/>
                <a:ea typeface="+mn-ea"/>
                <a:cs typeface="+mn-cs"/>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b="0" kern="1200" dirty="0">
                <a:solidFill>
                  <a:schemeClr val="tx1"/>
                </a:solidFill>
                <a:latin typeface="+mn-lt"/>
                <a:ea typeface="+mn-ea"/>
                <a:cs typeface="+mn-cs"/>
              </a:rPr>
              <a:t>	© 2019 Gartner, Inc. and/or its affiliates. All rights reserved.</a:t>
            </a:r>
          </a:p>
        </p:txBody>
      </p:sp>
      <p:sp>
        <p:nvSpPr>
          <p:cNvPr id="11" name="TextBox 10"/>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dirty="0">
                <a:solidFill>
                  <a:schemeClr val="tx1"/>
                </a:solidFill>
                <a:latin typeface="+mn-lt"/>
                <a:ea typeface="+mn-ea"/>
                <a:cs typeface="+mn-cs"/>
              </a:rPr>
              <a:t>RESTRICTED DISTRIBUTION</a:t>
            </a:r>
          </a:p>
        </p:txBody>
      </p:sp>
    </p:spTree>
    <p:extLst>
      <p:ext uri="{BB962C8B-B14F-4D97-AF65-F5344CB8AC3E}">
        <p14:creationId xmlns:p14="http://schemas.microsoft.com/office/powerpoint/2010/main" val="2025644939"/>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3" r:id="rId4"/>
    <p:sldLayoutId id="2147483802" r:id="rId5"/>
    <p:sldLayoutId id="2147483804" r:id="rId6"/>
    <p:sldLayoutId id="2147483805" r:id="rId7"/>
    <p:sldLayoutId id="2147483806" r:id="rId8"/>
    <p:sldLayoutId id="2147483807" r:id="rId9"/>
    <p:sldLayoutId id="2147483809" r:id="rId10"/>
    <p:sldLayoutId id="2147483810" r:id="rId11"/>
    <p:sldLayoutId id="2147483811" r:id="rId12"/>
    <p:sldLayoutId id="2147483812" r:id="rId13"/>
    <p:sldLayoutId id="2147483813" r:id="rId14"/>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1"/>
        </a:buClr>
        <a:buSzPct val="100000"/>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3999" userDrawn="1">
          <p15:clr>
            <a:srgbClr val="5ACBF0"/>
          </p15:clr>
        </p15:guide>
        <p15:guide id="12" pos="3752">
          <p15:clr>
            <a:srgbClr val="5ACBF0"/>
          </p15:clr>
        </p15:guide>
        <p15:guide id="13" pos="3927">
          <p15:clr>
            <a:srgbClr val="5ACBF0"/>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a:tabLst>
                <a:tab pos="228600" algn="l"/>
              </a:tabLst>
            </a:pPr>
            <a:fld id="{1CE9EA8B-DBE7-492B-893F-AD13AC039ED7}" type="slidenum">
              <a:rPr lang="en-US" sz="700" smtClean="0">
                <a:solidFill>
                  <a:srgbClr val="6E7878"/>
                </a:solidFill>
              </a:rPr>
              <a:pPr marL="228600" indent="-228600" algn="l">
                <a:tabLst>
                  <a:tab pos="228600" algn="l"/>
                </a:tabLst>
              </a:pPr>
              <a:t>‹#›</a:t>
            </a:fld>
            <a:r>
              <a:rPr lang="en-US" sz="700" dirty="0">
                <a:solidFill>
                  <a:srgbClr val="6E7878"/>
                </a:solidFill>
              </a:rPr>
              <a:t>	© 2019 Gartner, Inc. and/or its affiliates. All rights reserved. Gartner is a registered trademark of Gartner, Inc. or its affiliates. Version 8.2  Last updated 29 June 2019</a:t>
            </a:r>
          </a:p>
          <a:p>
            <a:pPr algn="l">
              <a:tabLst>
                <a:tab pos="228600" algn="l"/>
              </a:tabLst>
            </a:pPr>
            <a:r>
              <a:rPr lang="en-US" sz="700" dirty="0">
                <a:solidFill>
                  <a:srgbClr val="6E7878"/>
                </a:solidFill>
              </a:rPr>
              <a:t>	</a:t>
            </a:r>
            <a:r>
              <a:rPr lang="en-US" sz="700" b="1" dirty="0">
                <a:solidFill>
                  <a:srgbClr val="6E7878"/>
                </a:solidFill>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1000" smtClean="0">
                <a:solidFill>
                  <a:schemeClr val="tx1"/>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dirty="0">
                <a:solidFill>
                  <a:schemeClr val="tx1"/>
                </a:solidFill>
              </a:rPr>
              <a:t>	© 2019 Gartner, Inc. and/or its affiliates. All rights reserved.</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dirty="0">
                <a:solidFill>
                  <a:schemeClr val="tx1"/>
                </a:solidFill>
                <a:latin typeface="+mn-lt"/>
                <a:ea typeface="+mn-ea"/>
                <a:cs typeface="+mn-cs"/>
              </a:rPr>
              <a:t>RESTRICTED DISTRIBUTION</a:t>
            </a:r>
          </a:p>
        </p:txBody>
      </p:sp>
    </p:spTree>
    <p:extLst>
      <p:ext uri="{BB962C8B-B14F-4D97-AF65-F5344CB8AC3E}">
        <p14:creationId xmlns:p14="http://schemas.microsoft.com/office/powerpoint/2010/main" val="520007369"/>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Tx/>
        <a:buSzPct val="100000"/>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a:tabLst>
                <a:tab pos="228600" algn="l"/>
              </a:tabLst>
            </a:pPr>
            <a:fld id="{1CE9EA8B-DBE7-492B-893F-AD13AC039ED7}" type="slidenum">
              <a:rPr lang="en-US" sz="700" smtClean="0">
                <a:solidFill>
                  <a:srgbClr val="6E7878"/>
                </a:solidFill>
              </a:rPr>
              <a:pPr marL="228600" indent="-228600" algn="l">
                <a:tabLst>
                  <a:tab pos="228600" algn="l"/>
                </a:tabLst>
              </a:pPr>
              <a:t>‹#›</a:t>
            </a:fld>
            <a:r>
              <a:rPr lang="en-US" sz="700" dirty="0">
                <a:solidFill>
                  <a:srgbClr val="6E7878"/>
                </a:solidFill>
              </a:rPr>
              <a:t>	© 2019 Gartner, Inc. and/or its affiliates. All rights reserved. Gartner is a registered trademark of Gartner, Inc. or its affiliates. Version 8.2  Last updated 29 June 2019</a:t>
            </a:r>
          </a:p>
          <a:p>
            <a:pPr algn="l">
              <a:tabLst>
                <a:tab pos="228600" algn="l"/>
              </a:tabLst>
            </a:pPr>
            <a:r>
              <a:rPr lang="en-US" sz="700" dirty="0">
                <a:solidFill>
                  <a:srgbClr val="6E7878"/>
                </a:solidFill>
              </a:rPr>
              <a:t>	</a:t>
            </a:r>
            <a:r>
              <a:rPr lang="en-US" sz="700" b="1" dirty="0">
                <a:solidFill>
                  <a:srgbClr val="6E7878"/>
                </a:solidFill>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1000" smtClean="0">
                <a:solidFill>
                  <a:schemeClr val="tx1"/>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dirty="0">
                <a:solidFill>
                  <a:schemeClr val="tx1"/>
                </a:solidFill>
              </a:rPr>
              <a:t>	© 2019 Gartner, Inc. and/or its affiliates. All rights reserved.</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dirty="0">
                <a:solidFill>
                  <a:schemeClr val="tx1"/>
                </a:solidFill>
                <a:latin typeface="+mn-lt"/>
                <a:ea typeface="+mn-ea"/>
                <a:cs typeface="+mn-cs"/>
              </a:rPr>
              <a:t>RESTRICTED DISTRIBUTION</a:t>
            </a:r>
          </a:p>
        </p:txBody>
      </p:sp>
      <p:pic>
        <p:nvPicPr>
          <p:cNvPr id="11" name="Gartner Logo">
            <a:extLst>
              <a:ext uri="{FF2B5EF4-FFF2-40B4-BE49-F238E27FC236}">
                <a16:creationId xmlns:a16="http://schemas.microsoft.com/office/drawing/2014/main" xmlns=""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a:ext>
            </a:extLst>
          </a:blip>
          <a:stretch>
            <a:fillRect/>
          </a:stretch>
        </p:blipFill>
        <p:spPr bwMode="black">
          <a:xfrm>
            <a:off x="10452994" y="6241641"/>
            <a:ext cx="1280218" cy="292484"/>
          </a:xfrm>
          <a:prstGeom prst="rect">
            <a:avLst/>
          </a:prstGeom>
        </p:spPr>
      </p:pic>
    </p:spTree>
    <p:extLst>
      <p:ext uri="{BB962C8B-B14F-4D97-AF65-F5344CB8AC3E}">
        <p14:creationId xmlns:p14="http://schemas.microsoft.com/office/powerpoint/2010/main" val="3809325339"/>
      </p:ext>
    </p:extLst>
  </p:cSld>
  <p:clrMap bg1="dk1" tx1="lt1" bg2="dk2" tx2="lt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100000"/>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NUL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8.xml"/><Relationship Id="rId4"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NUL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9.xml"/><Relationship Id="rId4"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7.xml"/><Relationship Id="rId5" Type="http://schemas.openxmlformats.org/officeDocument/2006/relationships/image" Target="../media/image13.sv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9.sv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image" Target="../media/image13.svg"/><Relationship Id="rId5" Type="http://schemas.openxmlformats.org/officeDocument/2006/relationships/image" Target="../media/image9.png"/><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NUL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NUL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4.xm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image" Target="../media/image13.svg"/><Relationship Id="rId2" Type="http://schemas.openxmlformats.org/officeDocument/2006/relationships/slide" Target="slide9.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slide" Target="slide11.xml"/><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NUL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5.xml"/><Relationship Id="rId4"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xmlns="" id="{A3428AF8-38A0-D84C-B8D4-2593673F7A91}"/>
              </a:ext>
            </a:extLst>
          </p:cNvPr>
          <p:cNvSpPr>
            <a:spLocks noGrp="1"/>
          </p:cNvSpPr>
          <p:nvPr>
            <p:ph type="body" sz="quarter" idx="10"/>
          </p:nvPr>
        </p:nvSpPr>
        <p:spPr>
          <a:xfrm>
            <a:off x="2166861" y="3804785"/>
            <a:ext cx="4545024" cy="276999"/>
          </a:xfrm>
        </p:spPr>
        <p:txBody>
          <a:bodyPr/>
          <a:lstStyle/>
          <a:p>
            <a:r>
              <a:rPr lang="en-US" dirty="0"/>
              <a:t>Toolkit for Managers</a:t>
            </a:r>
          </a:p>
        </p:txBody>
      </p:sp>
      <p:sp>
        <p:nvSpPr>
          <p:cNvPr id="16" name="Title 15">
            <a:extLst>
              <a:ext uri="{FF2B5EF4-FFF2-40B4-BE49-F238E27FC236}">
                <a16:creationId xmlns:a16="http://schemas.microsoft.com/office/drawing/2014/main" xmlns="" id="{77133B80-E582-B745-8051-E2504DFBDF7A}"/>
              </a:ext>
            </a:extLst>
          </p:cNvPr>
          <p:cNvSpPr>
            <a:spLocks noGrp="1"/>
          </p:cNvSpPr>
          <p:nvPr>
            <p:ph type="ctrTitle"/>
          </p:nvPr>
        </p:nvSpPr>
        <p:spPr/>
        <p:txBody>
          <a:bodyPr/>
          <a:lstStyle/>
          <a:p>
            <a:r>
              <a:rPr lang="en-US" dirty="0"/>
              <a:t>Managing Employees Through Change </a:t>
            </a:r>
          </a:p>
        </p:txBody>
      </p:sp>
    </p:spTree>
    <p:extLst>
      <p:ext uri="{BB962C8B-B14F-4D97-AF65-F5344CB8AC3E}">
        <p14:creationId xmlns:p14="http://schemas.microsoft.com/office/powerpoint/2010/main" val="21796222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 Employees Identify Strengths and Needs</a:t>
            </a:r>
          </a:p>
        </p:txBody>
      </p:sp>
      <p:sp>
        <p:nvSpPr>
          <p:cNvPr id="3" name="Content Placeholder 2"/>
          <p:cNvSpPr>
            <a:spLocks noGrp="1"/>
          </p:cNvSpPr>
          <p:nvPr>
            <p:ph sz="half" idx="1"/>
          </p:nvPr>
        </p:nvSpPr>
        <p:spPr>
          <a:xfrm>
            <a:off x="465992" y="875811"/>
            <a:ext cx="11276012" cy="599223"/>
          </a:xfrm>
          <a:solidFill>
            <a:schemeClr val="tx2">
              <a:lumMod val="10000"/>
              <a:lumOff val="90000"/>
            </a:schemeClr>
          </a:solidFill>
        </p:spPr>
        <p:txBody>
          <a:bodyPr lIns="91440" tIns="274320" anchor="ctr"/>
          <a:lstStyle/>
          <a:p>
            <a:pPr marL="0" indent="0">
              <a:buNone/>
            </a:pPr>
            <a:r>
              <a:rPr lang="en-US" sz="1400" b="1" dirty="0"/>
              <a:t>Instructions: </a:t>
            </a:r>
            <a:r>
              <a:rPr lang="en-US" sz="1400" dirty="0"/>
              <a:t>Request that employees answer the following questions independently before you map opportunities to collaborate across the team. Ask employees to submit their responses to you or bring them to a team meeting to ensure they are equipped to share their strengths. </a:t>
            </a:r>
          </a:p>
          <a:p>
            <a:pPr marL="0" indent="0">
              <a:buNone/>
            </a:pPr>
            <a:endParaRPr lang="en-US" sz="1600" dirty="0"/>
          </a:p>
        </p:txBody>
      </p:sp>
      <p:graphicFrame>
        <p:nvGraphicFramePr>
          <p:cNvPr id="7" name="Table 56">
            <a:extLst>
              <a:ext uri="{FF2B5EF4-FFF2-40B4-BE49-F238E27FC236}">
                <a16:creationId xmlns:a16="http://schemas.microsoft.com/office/drawing/2014/main" xmlns="" id="{AD979C87-089C-4BED-A8BF-9CAA3405F998}"/>
              </a:ext>
            </a:extLst>
          </p:cNvPr>
          <p:cNvGraphicFramePr>
            <a:graphicFrameLocks noGrp="1"/>
          </p:cNvGraphicFramePr>
          <p:nvPr>
            <p:extLst>
              <p:ext uri="{D42A27DB-BD31-4B8C-83A1-F6EECF244321}">
                <p14:modId xmlns:p14="http://schemas.microsoft.com/office/powerpoint/2010/main" val="1017509412"/>
              </p:ext>
            </p:extLst>
          </p:nvPr>
        </p:nvGraphicFramePr>
        <p:xfrm>
          <a:off x="457200" y="1635551"/>
          <a:ext cx="11301058" cy="4484423"/>
        </p:xfrm>
        <a:graphic>
          <a:graphicData uri="http://schemas.openxmlformats.org/drawingml/2006/table">
            <a:tbl>
              <a:tblPr firstRow="1" bandRow="1">
                <a:tableStyleId>{2D5ABB26-0587-4C30-8999-92F81FD0307C}</a:tableStyleId>
              </a:tblPr>
              <a:tblGrid>
                <a:gridCol w="4327742">
                  <a:extLst>
                    <a:ext uri="{9D8B030D-6E8A-4147-A177-3AD203B41FA5}">
                      <a16:colId xmlns:a16="http://schemas.microsoft.com/office/drawing/2014/main" xmlns="" val="2909126619"/>
                    </a:ext>
                  </a:extLst>
                </a:gridCol>
                <a:gridCol w="6973316">
                  <a:extLst>
                    <a:ext uri="{9D8B030D-6E8A-4147-A177-3AD203B41FA5}">
                      <a16:colId xmlns:a16="http://schemas.microsoft.com/office/drawing/2014/main" xmlns="" val="2258857660"/>
                    </a:ext>
                  </a:extLst>
                </a:gridCol>
              </a:tblGrid>
              <a:tr h="383758">
                <a:tc>
                  <a:txBody>
                    <a:bodyPr/>
                    <a:lstStyle/>
                    <a:p>
                      <a:r>
                        <a:rPr lang="en-US" sz="1600" b="1" dirty="0">
                          <a:solidFill>
                            <a:schemeClr val="bg1"/>
                          </a:solidFill>
                        </a:rPr>
                        <a:t>Questions</a:t>
                      </a:r>
                    </a:p>
                  </a:txBody>
                  <a:tcPr>
                    <a:lnB w="12700" cap="flat" cmpd="sng" algn="ctr">
                      <a:solidFill>
                        <a:schemeClr val="bg1">
                          <a:lumMod val="50000"/>
                        </a:schemeClr>
                      </a:solidFill>
                      <a:prstDash val="solid"/>
                      <a:round/>
                      <a:headEnd type="none" w="med" len="med"/>
                      <a:tailEnd type="none" w="med" len="med"/>
                    </a:lnB>
                    <a:solidFill>
                      <a:schemeClr val="tx2"/>
                    </a:solidFill>
                  </a:tcPr>
                </a:tc>
                <a:tc>
                  <a:txBody>
                    <a:bodyPr/>
                    <a:lstStyle/>
                    <a:p>
                      <a:r>
                        <a:rPr lang="en-US" sz="1600" b="1" dirty="0">
                          <a:solidFill>
                            <a:schemeClr val="bg1"/>
                          </a:solidFill>
                        </a:rPr>
                        <a:t>Response</a:t>
                      </a:r>
                    </a:p>
                  </a:txBody>
                  <a:tcPr>
                    <a:lnB w="12700" cap="flat" cmpd="sng" algn="ctr">
                      <a:solidFill>
                        <a:schemeClr val="bg1">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xmlns="" val="1368676495"/>
                  </a:ext>
                </a:extLst>
              </a:tr>
              <a:tr h="82013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baseline="0" dirty="0"/>
                        <a:t>What activities and skills are critical in your day-to-day work?</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925079764"/>
                  </a:ext>
                </a:extLst>
              </a:tr>
              <a:tr h="82013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t>Among the activities and skills listed above, which are you most proud of? Why?</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812017091"/>
                  </a:ext>
                </a:extLst>
              </a:tr>
              <a:tr h="82013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t>For which of the skills above are you seen by your peers as a go-to resource or “expert”?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3226702662"/>
                  </a:ext>
                </a:extLst>
              </a:tr>
              <a:tr h="82013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t>Which activities or skills that you listed do you feel least confident about?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195668730"/>
                  </a:ext>
                </a:extLst>
              </a:tr>
              <a:tr h="82013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t>Thinking about your upcoming projects and long-term career goals, which new skills are increasingly important?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766256752"/>
                  </a:ext>
                </a:extLst>
              </a:tr>
            </a:tbl>
          </a:graphicData>
        </a:graphic>
      </p:graphicFrame>
    </p:spTree>
    <p:extLst>
      <p:ext uri="{BB962C8B-B14F-4D97-AF65-F5344CB8AC3E}">
        <p14:creationId xmlns:p14="http://schemas.microsoft.com/office/powerpoint/2010/main" val="1321605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xmlns="" id="{9D44640C-2499-426E-8153-AD6711A76ADE}"/>
              </a:ext>
            </a:extLst>
          </p:cNvPr>
          <p:cNvGraphicFramePr>
            <a:graphicFrameLocks noChangeAspect="1"/>
          </p:cNvGraphicFramePr>
          <p:nvPr>
            <p:custDataLst>
              <p:tags r:id="rId2"/>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spid="_x0000_s4113" name="think-cell Slide" r:id="rId6" imgW="395" imgH="394" progId="TCLayout.ActiveDocument.1">
                  <p:embed/>
                </p:oleObj>
              </mc:Choice>
              <mc:Fallback>
                <p:oleObj name="think-cell Slide" r:id="rId6" imgW="395" imgH="394" progId="TCLayout.ActiveDocument.1">
                  <p:embed/>
                  <p:pic>
                    <p:nvPicPr>
                      <p:cNvPr id="9" name="Object 8" hidden="1">
                        <a:extLst>
                          <a:ext uri="{FF2B5EF4-FFF2-40B4-BE49-F238E27FC236}">
                            <a16:creationId xmlns:a16="http://schemas.microsoft.com/office/drawing/2014/main" xmlns="" id="{9D44640C-2499-426E-8153-AD6711A76ADE}"/>
                          </a:ext>
                        </a:extLst>
                      </p:cNvPr>
                      <p:cNvPicPr/>
                      <p:nvPr/>
                    </p:nvPicPr>
                    <p:blipFill>
                      <a:blip r:embed="rId7"/>
                      <a:stretch>
                        <a:fillRect/>
                      </a:stretch>
                    </p:blipFill>
                    <p:spPr>
                      <a:xfrm>
                        <a:off x="1525588" y="1588"/>
                        <a:ext cx="1588" cy="1588"/>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xmlns="" id="{CF2FDBD5-EBF7-4E73-A79B-7DB9EA8DEAE9}"/>
              </a:ext>
            </a:extLst>
          </p:cNvPr>
          <p:cNvSpPr/>
          <p:nvPr>
            <p:custDataLst>
              <p:tags r:id="rId3"/>
            </p:custDataLst>
          </p:nvPr>
        </p:nvSpPr>
        <p:spPr>
          <a:xfrm>
            <a:off x="1524000" y="0"/>
            <a:ext cx="158750" cy="158750"/>
          </a:xfrm>
          <a:prstGeom prst="rect">
            <a:avLst/>
          </a:prstGeom>
          <a:solidFill>
            <a:schemeClr val="bg1"/>
          </a:solidFill>
          <a:ln w="12700">
            <a:solidFill>
              <a:srgbClr val="6F78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en-US" sz="3200" dirty="0">
              <a:latin typeface="Arial Black" panose="020B0A04020102020204" pitchFamily="34" charset="0"/>
              <a:ea typeface="+mj-ea"/>
              <a:cs typeface="+mj-cs"/>
              <a:sym typeface="Arial Black" panose="020B0A04020102020204" pitchFamily="34" charset="0"/>
            </a:endParaRPr>
          </a:p>
        </p:txBody>
      </p:sp>
      <p:sp>
        <p:nvSpPr>
          <p:cNvPr id="2" name="Title 1">
            <a:extLst>
              <a:ext uri="{FF2B5EF4-FFF2-40B4-BE49-F238E27FC236}">
                <a16:creationId xmlns:a16="http://schemas.microsoft.com/office/drawing/2014/main" xmlns="" id="{7F882FF0-B20E-E248-B87B-28610F5023A6}"/>
              </a:ext>
            </a:extLst>
          </p:cNvPr>
          <p:cNvSpPr>
            <a:spLocks noGrp="1"/>
          </p:cNvSpPr>
          <p:nvPr>
            <p:ph type="title"/>
          </p:nvPr>
        </p:nvSpPr>
        <p:spPr/>
        <p:txBody>
          <a:bodyPr/>
          <a:lstStyle/>
          <a:p>
            <a:r>
              <a:rPr lang="en-US" dirty="0"/>
              <a:t>Map Peer Coaching Connections</a:t>
            </a:r>
          </a:p>
        </p:txBody>
      </p:sp>
      <p:sp>
        <p:nvSpPr>
          <p:cNvPr id="7" name="TextBox 6">
            <a:extLst>
              <a:ext uri="{FF2B5EF4-FFF2-40B4-BE49-F238E27FC236}">
                <a16:creationId xmlns:a16="http://schemas.microsoft.com/office/drawing/2014/main" xmlns="" id="{CE7F5A98-2E8F-49F8-9BE2-DE3631A49147}"/>
              </a:ext>
            </a:extLst>
          </p:cNvPr>
          <p:cNvSpPr txBox="1"/>
          <p:nvPr/>
        </p:nvSpPr>
        <p:spPr>
          <a:xfrm>
            <a:off x="1981200" y="7416799"/>
            <a:ext cx="266700" cy="88900"/>
          </a:xfrm>
          <a:prstGeom prst="rect">
            <a:avLst/>
          </a:prstGeom>
        </p:spPr>
        <p:txBody>
          <a:bodyPr wrap="none" lIns="0" tIns="0" rIns="0" bIns="0" anchor="t"/>
          <a:lstStyle/>
          <a:p>
            <a:r>
              <a:rPr lang="en-US" sz="500" dirty="0">
                <a:solidFill>
                  <a:srgbClr val="000000"/>
                </a:solidFill>
                <a:latin typeface="Arial"/>
              </a:rPr>
              <a:t>© 2016 </a:t>
            </a:r>
          </a:p>
        </p:txBody>
      </p:sp>
      <p:sp>
        <p:nvSpPr>
          <p:cNvPr id="10" name="TextBox 9">
            <a:extLst>
              <a:ext uri="{FF2B5EF4-FFF2-40B4-BE49-F238E27FC236}">
                <a16:creationId xmlns:a16="http://schemas.microsoft.com/office/drawing/2014/main" xmlns="" id="{39319B86-FD84-43A3-81C2-0BA376A2482E}"/>
              </a:ext>
            </a:extLst>
          </p:cNvPr>
          <p:cNvSpPr txBox="1"/>
          <p:nvPr/>
        </p:nvSpPr>
        <p:spPr>
          <a:xfrm>
            <a:off x="2197227" y="7416799"/>
            <a:ext cx="2324100" cy="88900"/>
          </a:xfrm>
          <a:prstGeom prst="rect">
            <a:avLst/>
          </a:prstGeom>
        </p:spPr>
        <p:txBody>
          <a:bodyPr lIns="0" tIns="0" rIns="0" bIns="0" anchor="t"/>
          <a:lstStyle/>
          <a:p>
            <a:r>
              <a:rPr lang="en-US" sz="500" dirty="0">
                <a:solidFill>
                  <a:srgbClr val="000000"/>
                </a:solidFill>
                <a:latin typeface="Arial"/>
              </a:rPr>
              <a:t>–2018 Gartner, Inc. and/or its affiliates. All rights reserved. </a:t>
            </a:r>
            <a:r>
              <a:rPr lang="en-US" sz="500" dirty="0">
                <a:solidFill>
                  <a:srgbClr val="191919"/>
                </a:solidFill>
                <a:latin typeface="Times New Roman"/>
              </a:rPr>
              <a:t>HRLC181397</a:t>
            </a:r>
          </a:p>
        </p:txBody>
      </p:sp>
      <p:graphicFrame>
        <p:nvGraphicFramePr>
          <p:cNvPr id="59" name="Table 56">
            <a:extLst>
              <a:ext uri="{FF2B5EF4-FFF2-40B4-BE49-F238E27FC236}">
                <a16:creationId xmlns:a16="http://schemas.microsoft.com/office/drawing/2014/main" xmlns="" id="{A9AC8744-36F0-4575-A041-1E777767BC10}"/>
              </a:ext>
            </a:extLst>
          </p:cNvPr>
          <p:cNvGraphicFramePr>
            <a:graphicFrameLocks noGrp="1"/>
          </p:cNvGraphicFramePr>
          <p:nvPr/>
        </p:nvGraphicFramePr>
        <p:xfrm>
          <a:off x="466881" y="1766170"/>
          <a:ext cx="11264870" cy="4339877"/>
        </p:xfrm>
        <a:graphic>
          <a:graphicData uri="http://schemas.openxmlformats.org/drawingml/2006/table">
            <a:tbl>
              <a:tblPr firstRow="1" bandRow="1">
                <a:tableStyleId>{5C22544A-7EE6-4342-B048-85BDC9FD1C3A}</a:tableStyleId>
              </a:tblPr>
              <a:tblGrid>
                <a:gridCol w="2573438">
                  <a:extLst>
                    <a:ext uri="{9D8B030D-6E8A-4147-A177-3AD203B41FA5}">
                      <a16:colId xmlns:a16="http://schemas.microsoft.com/office/drawing/2014/main" xmlns="" val="2909126619"/>
                    </a:ext>
                  </a:extLst>
                </a:gridCol>
                <a:gridCol w="2897144">
                  <a:extLst>
                    <a:ext uri="{9D8B030D-6E8A-4147-A177-3AD203B41FA5}">
                      <a16:colId xmlns:a16="http://schemas.microsoft.com/office/drawing/2014/main" xmlns="" val="1779656635"/>
                    </a:ext>
                  </a:extLst>
                </a:gridCol>
                <a:gridCol w="2897144">
                  <a:extLst>
                    <a:ext uri="{9D8B030D-6E8A-4147-A177-3AD203B41FA5}">
                      <a16:colId xmlns:a16="http://schemas.microsoft.com/office/drawing/2014/main" xmlns="" val="3949699384"/>
                    </a:ext>
                  </a:extLst>
                </a:gridCol>
                <a:gridCol w="2897144">
                  <a:extLst>
                    <a:ext uri="{9D8B030D-6E8A-4147-A177-3AD203B41FA5}">
                      <a16:colId xmlns:a16="http://schemas.microsoft.com/office/drawing/2014/main" xmlns="" val="1576353203"/>
                    </a:ext>
                  </a:extLst>
                </a:gridCol>
              </a:tblGrid>
              <a:tr h="565627">
                <a:tc>
                  <a:txBody>
                    <a:bodyPr/>
                    <a:lstStyle/>
                    <a:p>
                      <a:pPr algn="l"/>
                      <a:r>
                        <a:rPr lang="en-US" sz="1400" b="1" dirty="0">
                          <a:solidFill>
                            <a:srgbClr val="FFFFFF"/>
                          </a:solidFill>
                          <a:latin typeface="+mn-lt"/>
                        </a:rPr>
                        <a:t>Necessary Skills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ts val="1300"/>
                        </a:lnSpc>
                        <a:spcBef>
                          <a:spcPts val="0"/>
                        </a:spcBef>
                        <a:spcAft>
                          <a:spcPts val="0"/>
                        </a:spcAft>
                        <a:buClrTx/>
                        <a:buSzTx/>
                        <a:buFontTx/>
                        <a:buNone/>
                        <a:tabLst/>
                        <a:defRPr/>
                      </a:pPr>
                      <a:r>
                        <a:rPr lang="en-US" sz="1400" b="1" kern="1200" noProof="0" dirty="0">
                          <a:solidFill>
                            <a:srgbClr val="FFFFFF"/>
                          </a:solidFill>
                          <a:latin typeface="+mn-lt"/>
                          <a:ea typeface="+mn-ea"/>
                          <a:cs typeface="+mn-cs"/>
                        </a:rPr>
                        <a:t>What other team members are proficient in this skill?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kern="1200" noProof="0" dirty="0">
                          <a:solidFill>
                            <a:srgbClr val="FFFFFF"/>
                          </a:solidFill>
                          <a:latin typeface="+mn-lt"/>
                          <a:ea typeface="+mn-ea"/>
                          <a:cs typeface="+mn-cs"/>
                        </a:rPr>
                        <a:t>Who is the best-fit peer coach to learn from on this skill?</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kern="1200" noProof="0" dirty="0">
                          <a:solidFill>
                            <a:srgbClr val="FFFFFF"/>
                          </a:solidFill>
                          <a:latin typeface="+mn-lt"/>
                          <a:ea typeface="+mn-ea"/>
                          <a:cs typeface="+mn-cs"/>
                        </a:rPr>
                        <a:t>What next steps should occur?</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368676495"/>
                  </a:ext>
                </a:extLst>
              </a:tr>
              <a:tr h="754850">
                <a:tc>
                  <a:txBody>
                    <a:bodyPr/>
                    <a:lstStyle/>
                    <a:p>
                      <a:endParaRPr lang="en-US" sz="1200" dirty="0">
                        <a:solidFill>
                          <a:srgbClr val="000000"/>
                        </a:solidFill>
                        <a:latin typeface="+mn-lt"/>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925079764"/>
                  </a:ext>
                </a:extLst>
              </a:tr>
              <a:tr h="754850">
                <a:tc>
                  <a:txBody>
                    <a:bodyPr/>
                    <a:lstStyle/>
                    <a:p>
                      <a:pPr marL="0" marR="0" lvl="0" indent="0" algn="l" defTabSz="685800" rtl="0" eaLnBrk="1" fontAlgn="auto" latinLnBrk="0" hangingPunct="1">
                        <a:lnSpc>
                          <a:spcPts val="1300"/>
                        </a:lnSpc>
                        <a:spcBef>
                          <a:spcPts val="0"/>
                        </a:spcBef>
                        <a:spcAft>
                          <a:spcPts val="0"/>
                        </a:spcAft>
                        <a:buClrTx/>
                        <a:buSzTx/>
                        <a:buFontTx/>
                        <a:buNone/>
                        <a:tabLst/>
                        <a:defRPr/>
                      </a:pPr>
                      <a:endParaRPr lang="en-US" sz="1200" kern="1200" noProof="0" dirty="0">
                        <a:solidFill>
                          <a:srgbClr val="000000"/>
                        </a:solidFill>
                        <a:latin typeface="+mn-lt"/>
                        <a:ea typeface="+mn-ea"/>
                        <a:cs typeface="+mn-cs"/>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812017091"/>
                  </a:ext>
                </a:extLst>
              </a:tr>
              <a:tr h="754850">
                <a:tc>
                  <a:txBody>
                    <a:bodyPr/>
                    <a:lstStyle/>
                    <a:p>
                      <a:pPr marL="0" marR="0" lvl="0" indent="0" algn="l" defTabSz="685800" rtl="0" eaLnBrk="1" fontAlgn="auto" latinLnBrk="0" hangingPunct="1">
                        <a:lnSpc>
                          <a:spcPts val="1300"/>
                        </a:lnSpc>
                        <a:spcBef>
                          <a:spcPts val="1500"/>
                        </a:spcBef>
                        <a:spcAft>
                          <a:spcPts val="0"/>
                        </a:spcAft>
                        <a:buClrTx/>
                        <a:buSzTx/>
                        <a:buFontTx/>
                        <a:buNone/>
                        <a:tabLst/>
                        <a:defRPr/>
                      </a:pPr>
                      <a:endParaRPr lang="en-US" sz="1200" kern="1200" noProof="0" dirty="0">
                        <a:solidFill>
                          <a:srgbClr val="000000"/>
                        </a:solidFill>
                        <a:latin typeface="+mn-lt"/>
                        <a:ea typeface="+mn-ea"/>
                        <a:cs typeface="+mn-cs"/>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226702662"/>
                  </a:ext>
                </a:extLst>
              </a:tr>
              <a:tr h="754850">
                <a:tc>
                  <a:txBody>
                    <a:bodyPr/>
                    <a:lstStyle/>
                    <a:p>
                      <a:pPr marL="0" indent="0" algn="l">
                        <a:lnSpc>
                          <a:spcPts val="1300"/>
                        </a:lnSpc>
                      </a:pPr>
                      <a:endParaRPr lang="en-US" sz="1200" dirty="0">
                        <a:solidFill>
                          <a:srgbClr val="000000"/>
                        </a:solidFill>
                        <a:latin typeface="+mn-lt"/>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195668730"/>
                  </a:ext>
                </a:extLst>
              </a:tr>
              <a:tr h="7548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200" dirty="0">
                        <a:solidFill>
                          <a:srgbClr val="000000"/>
                        </a:solidFill>
                        <a:latin typeface="+mn-lt"/>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766256752"/>
                  </a:ext>
                </a:extLst>
              </a:tr>
            </a:tbl>
          </a:graphicData>
        </a:graphic>
      </p:graphicFrame>
      <p:sp>
        <p:nvSpPr>
          <p:cNvPr id="11" name="TextBox 10">
            <a:extLst>
              <a:ext uri="{FF2B5EF4-FFF2-40B4-BE49-F238E27FC236}">
                <a16:creationId xmlns:a16="http://schemas.microsoft.com/office/drawing/2014/main" xmlns="" id="{9F8669AA-1FBB-465C-99A4-37A992C781AE}"/>
              </a:ext>
            </a:extLst>
          </p:cNvPr>
          <p:cNvSpPr txBox="1"/>
          <p:nvPr/>
        </p:nvSpPr>
        <p:spPr>
          <a:xfrm>
            <a:off x="4507484" y="2695320"/>
            <a:ext cx="2057400" cy="165100"/>
          </a:xfrm>
          <a:prstGeom prst="rect">
            <a:avLst/>
          </a:prstGeom>
        </p:spPr>
        <p:txBody>
          <a:bodyPr wrap="none" lIns="0" tIns="0" rIns="0" bIns="0" anchor="t"/>
          <a:lstStyle/>
          <a:p>
            <a:endParaRPr lang="en-US" sz="1000" b="1" dirty="0">
              <a:solidFill>
                <a:srgbClr val="FFFFFF"/>
              </a:solidFill>
              <a:latin typeface="Arial"/>
            </a:endParaRPr>
          </a:p>
        </p:txBody>
      </p:sp>
      <p:sp>
        <p:nvSpPr>
          <p:cNvPr id="16" name="Freeform 18">
            <a:extLst>
              <a:ext uri="{FF2B5EF4-FFF2-40B4-BE49-F238E27FC236}">
                <a16:creationId xmlns:a16="http://schemas.microsoft.com/office/drawing/2014/main" xmlns="" id="{73C9C7D3-D77B-4313-9A29-5966A5D8D702}"/>
              </a:ext>
            </a:extLst>
          </p:cNvPr>
          <p:cNvSpPr/>
          <p:nvPr/>
        </p:nvSpPr>
        <p:spPr>
          <a:xfrm>
            <a:off x="457200" y="869688"/>
            <a:ext cx="11274552" cy="735591"/>
          </a:xfrm>
          <a:custGeom>
            <a:avLst/>
            <a:gdLst/>
            <a:ahLst/>
            <a:cxnLst/>
            <a:rect l="l" t="t" r="r" b="b"/>
            <a:pathLst>
              <a:path w="9136469" h="495300">
                <a:moveTo>
                  <a:pt x="0" y="495300"/>
                </a:moveTo>
                <a:lnTo>
                  <a:pt x="9136469" y="495300"/>
                </a:lnTo>
                <a:lnTo>
                  <a:pt x="9136469" y="0"/>
                </a:lnTo>
                <a:lnTo>
                  <a:pt x="0" y="0"/>
                </a:lnTo>
                <a:close/>
              </a:path>
            </a:pathLst>
          </a:custGeom>
          <a:solidFill>
            <a:schemeClr val="tx2">
              <a:lumMod val="10000"/>
              <a:lumOff val="90000"/>
            </a:schemeClr>
          </a:solidFill>
        </p:spPr>
        <p:txBody>
          <a:bodyPr/>
          <a:lstStyle/>
          <a:p>
            <a:pPr>
              <a:spcBef>
                <a:spcPts val="1050"/>
              </a:spcBef>
            </a:pPr>
            <a:r>
              <a:rPr lang="en-US" sz="1400" b="1" dirty="0">
                <a:solidFill>
                  <a:srgbClr val="000000"/>
                </a:solidFill>
              </a:rPr>
              <a:t>Instructions: </a:t>
            </a:r>
            <a:r>
              <a:rPr lang="en-US" sz="1400" dirty="0">
                <a:solidFill>
                  <a:srgbClr val="000000"/>
                </a:solidFill>
              </a:rPr>
              <a:t>Use this template to identify opportunities for your direct report to collaborate with or learn from other members of your team or organization. Start by listing out the skills that will be necessary for your employee in their current role, then use the other columns to identify potential collaboration partners that they could learn from to develop each skill.</a:t>
            </a:r>
          </a:p>
        </p:txBody>
      </p:sp>
    </p:spTree>
    <p:extLst>
      <p:ext uri="{BB962C8B-B14F-4D97-AF65-F5344CB8AC3E}">
        <p14:creationId xmlns:p14="http://schemas.microsoft.com/office/powerpoint/2010/main" val="24230799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xmlns="" id="{9D44640C-2499-426E-8153-AD6711A76ADE}"/>
              </a:ext>
            </a:extLst>
          </p:cNvPr>
          <p:cNvGraphicFramePr>
            <a:graphicFrameLocks noChangeAspect="1"/>
          </p:cNvGraphicFramePr>
          <p:nvPr>
            <p:custDataLst>
              <p:tags r:id="rId2"/>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spid="_x0000_s5137" name="think-cell Slide" r:id="rId6" imgW="395" imgH="394" progId="TCLayout.ActiveDocument.1">
                  <p:embed/>
                </p:oleObj>
              </mc:Choice>
              <mc:Fallback>
                <p:oleObj name="think-cell Slide" r:id="rId6" imgW="395" imgH="394" progId="TCLayout.ActiveDocument.1">
                  <p:embed/>
                  <p:pic>
                    <p:nvPicPr>
                      <p:cNvPr id="9" name="Object 8" hidden="1">
                        <a:extLst>
                          <a:ext uri="{FF2B5EF4-FFF2-40B4-BE49-F238E27FC236}">
                            <a16:creationId xmlns:a16="http://schemas.microsoft.com/office/drawing/2014/main" xmlns="" id="{9D44640C-2499-426E-8153-AD6711A76ADE}"/>
                          </a:ext>
                        </a:extLst>
                      </p:cNvPr>
                      <p:cNvPicPr/>
                      <p:nvPr/>
                    </p:nvPicPr>
                    <p:blipFill>
                      <a:blip r:embed="rId7"/>
                      <a:stretch>
                        <a:fillRect/>
                      </a:stretch>
                    </p:blipFill>
                    <p:spPr>
                      <a:xfrm>
                        <a:off x="1525588" y="1588"/>
                        <a:ext cx="1588" cy="1588"/>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xmlns="" id="{CF2FDBD5-EBF7-4E73-A79B-7DB9EA8DEAE9}"/>
              </a:ext>
            </a:extLst>
          </p:cNvPr>
          <p:cNvSpPr/>
          <p:nvPr>
            <p:custDataLst>
              <p:tags r:id="rId3"/>
            </p:custDataLst>
          </p:nvPr>
        </p:nvSpPr>
        <p:spPr>
          <a:xfrm>
            <a:off x="1524000" y="0"/>
            <a:ext cx="158750" cy="158750"/>
          </a:xfrm>
          <a:prstGeom prst="rect">
            <a:avLst/>
          </a:prstGeom>
          <a:solidFill>
            <a:schemeClr val="bg1"/>
          </a:solidFill>
          <a:ln w="12700">
            <a:solidFill>
              <a:srgbClr val="6F78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en-US" sz="3200" dirty="0">
              <a:latin typeface="Arial Black" panose="020B0A04020102020204" pitchFamily="34" charset="0"/>
              <a:ea typeface="+mj-ea"/>
              <a:cs typeface="+mj-cs"/>
              <a:sym typeface="Arial Black" panose="020B0A04020102020204" pitchFamily="34" charset="0"/>
            </a:endParaRPr>
          </a:p>
        </p:txBody>
      </p:sp>
      <p:sp>
        <p:nvSpPr>
          <p:cNvPr id="5" name="Title 4">
            <a:extLst>
              <a:ext uri="{FF2B5EF4-FFF2-40B4-BE49-F238E27FC236}">
                <a16:creationId xmlns:a16="http://schemas.microsoft.com/office/drawing/2014/main" xmlns="" id="{046AA183-F072-435F-B479-F4AE1A453B4F}"/>
              </a:ext>
            </a:extLst>
          </p:cNvPr>
          <p:cNvSpPr>
            <a:spLocks noGrp="1"/>
          </p:cNvSpPr>
          <p:nvPr>
            <p:ph type="title"/>
          </p:nvPr>
        </p:nvSpPr>
        <p:spPr/>
        <p:txBody>
          <a:bodyPr/>
          <a:lstStyle/>
          <a:p>
            <a:r>
              <a:rPr lang="en-US" dirty="0"/>
              <a:t>Employee Support Network Template</a:t>
            </a:r>
          </a:p>
        </p:txBody>
      </p:sp>
      <p:sp>
        <p:nvSpPr>
          <p:cNvPr id="54" name="Freeform 18">
            <a:extLst>
              <a:ext uri="{FF2B5EF4-FFF2-40B4-BE49-F238E27FC236}">
                <a16:creationId xmlns:a16="http://schemas.microsoft.com/office/drawing/2014/main" xmlns="" id="{DEF9DBA6-BB16-4AA2-8097-635146667CE7}"/>
              </a:ext>
            </a:extLst>
          </p:cNvPr>
          <p:cNvSpPr/>
          <p:nvPr/>
        </p:nvSpPr>
        <p:spPr>
          <a:xfrm>
            <a:off x="457200" y="918026"/>
            <a:ext cx="11274552" cy="726657"/>
          </a:xfrm>
          <a:custGeom>
            <a:avLst/>
            <a:gdLst/>
            <a:ahLst/>
            <a:cxnLst/>
            <a:rect l="l" t="t" r="r" b="b"/>
            <a:pathLst>
              <a:path w="9136469" h="495300">
                <a:moveTo>
                  <a:pt x="0" y="495300"/>
                </a:moveTo>
                <a:lnTo>
                  <a:pt x="9136469" y="495300"/>
                </a:lnTo>
                <a:lnTo>
                  <a:pt x="9136469" y="0"/>
                </a:lnTo>
                <a:lnTo>
                  <a:pt x="0" y="0"/>
                </a:lnTo>
                <a:close/>
              </a:path>
            </a:pathLst>
          </a:custGeom>
          <a:solidFill>
            <a:schemeClr val="tx2">
              <a:lumMod val="10000"/>
              <a:lumOff val="90000"/>
            </a:schemeClr>
          </a:solidFill>
        </p:spPr>
        <p:txBody>
          <a:bodyPr/>
          <a:lstStyle/>
          <a:p>
            <a:r>
              <a:rPr lang="en-US" sz="1200" b="1" dirty="0">
                <a:solidFill>
                  <a:srgbClr val="000000"/>
                </a:solidFill>
              </a:rPr>
              <a:t>Instructions: </a:t>
            </a:r>
            <a:r>
              <a:rPr lang="en-US" sz="1200" dirty="0">
                <a:solidFill>
                  <a:srgbClr val="000000"/>
                </a:solidFill>
              </a:rPr>
              <a:t>A strong network is comprised of peers with varying similarity of skills and proximity to work. These peers can be divided into four general groups, each of which provides unique value and support. Keeping one employee in mind at a time, use the chart below to identify networks of individuals who can help the employee adapt to change and the new environment. Think about how your employee’s work has changed or will change when identifying these individuals.</a:t>
            </a:r>
          </a:p>
        </p:txBody>
      </p:sp>
      <p:graphicFrame>
        <p:nvGraphicFramePr>
          <p:cNvPr id="56" name="Table 56">
            <a:extLst>
              <a:ext uri="{FF2B5EF4-FFF2-40B4-BE49-F238E27FC236}">
                <a16:creationId xmlns:a16="http://schemas.microsoft.com/office/drawing/2014/main" xmlns="" id="{8A92BFE6-2F32-493B-90C0-1E76131462F8}"/>
              </a:ext>
            </a:extLst>
          </p:cNvPr>
          <p:cNvGraphicFramePr>
            <a:graphicFrameLocks noGrp="1"/>
          </p:cNvGraphicFramePr>
          <p:nvPr/>
        </p:nvGraphicFramePr>
        <p:xfrm>
          <a:off x="458724" y="1752799"/>
          <a:ext cx="11274551" cy="4621848"/>
        </p:xfrm>
        <a:graphic>
          <a:graphicData uri="http://schemas.openxmlformats.org/drawingml/2006/table">
            <a:tbl>
              <a:tblPr firstRow="1" bandRow="1">
                <a:tableStyleId>{2D5ABB26-0587-4C30-8999-92F81FD0307C}</a:tableStyleId>
              </a:tblPr>
              <a:tblGrid>
                <a:gridCol w="570514">
                  <a:extLst>
                    <a:ext uri="{9D8B030D-6E8A-4147-A177-3AD203B41FA5}">
                      <a16:colId xmlns:a16="http://schemas.microsoft.com/office/drawing/2014/main" xmlns="" val="1386611703"/>
                    </a:ext>
                  </a:extLst>
                </a:gridCol>
                <a:gridCol w="5322984">
                  <a:extLst>
                    <a:ext uri="{9D8B030D-6E8A-4147-A177-3AD203B41FA5}">
                      <a16:colId xmlns:a16="http://schemas.microsoft.com/office/drawing/2014/main" xmlns="" val="2909126619"/>
                    </a:ext>
                  </a:extLst>
                </a:gridCol>
                <a:gridCol w="5381053">
                  <a:extLst>
                    <a:ext uri="{9D8B030D-6E8A-4147-A177-3AD203B41FA5}">
                      <a16:colId xmlns:a16="http://schemas.microsoft.com/office/drawing/2014/main" xmlns="" val="2258857660"/>
                    </a:ext>
                  </a:extLst>
                </a:gridCol>
              </a:tblGrid>
              <a:tr h="299244">
                <a:tc>
                  <a:txBody>
                    <a:bodyPr/>
                    <a:lstStyle/>
                    <a:p>
                      <a:pPr algn="ctr"/>
                      <a:endParaRPr lang="en-US" sz="1200" b="1" dirty="0">
                        <a:solidFill>
                          <a:schemeClr val="bg1"/>
                        </a:solidFill>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a:solidFill>
                            <a:schemeClr val="bg1"/>
                          </a:solidFill>
                        </a:rPr>
                        <a:t>Questions</a:t>
                      </a:r>
                    </a:p>
                  </a:txBody>
                  <a:tcPr anchor="ctr">
                    <a:lnL>
                      <a:noFill/>
                    </a:lnL>
                    <a:lnB w="12700" cap="flat" cmpd="sng" algn="ctr">
                      <a:solidFill>
                        <a:schemeClr val="bg1">
                          <a:lumMod val="50000"/>
                        </a:schemeClr>
                      </a:solidFill>
                      <a:prstDash val="solid"/>
                      <a:round/>
                      <a:headEnd type="none" w="med" len="med"/>
                      <a:tailEnd type="none" w="med" len="med"/>
                    </a:lnB>
                    <a:solidFill>
                      <a:schemeClr val="tx2"/>
                    </a:solidFill>
                  </a:tcPr>
                </a:tc>
                <a:tc>
                  <a:txBody>
                    <a:bodyPr/>
                    <a:lstStyle/>
                    <a:p>
                      <a:pPr algn="ctr"/>
                      <a:r>
                        <a:rPr lang="en-US" sz="1200" b="1" dirty="0">
                          <a:solidFill>
                            <a:schemeClr val="bg1"/>
                          </a:solidFill>
                        </a:rPr>
                        <a:t>Response</a:t>
                      </a:r>
                    </a:p>
                  </a:txBody>
                  <a:tcPr anchor="ctr">
                    <a:lnB w="12700" cap="flat" cmpd="sng" algn="ctr">
                      <a:solidFill>
                        <a:schemeClr val="bg1">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xmlns="" val="1368676495"/>
                  </a:ext>
                </a:extLst>
              </a:tr>
              <a:tr h="17632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dirty="0">
                          <a:solidFill>
                            <a:srgbClr val="000000"/>
                          </a:solidFill>
                          <a:latin typeface="+mn-lt"/>
                        </a:rPr>
                        <a:t>Same Projects</a:t>
                      </a:r>
                    </a:p>
                  </a:txBody>
                  <a:tcPr vert="vert27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solidFill>
                          <a:srgbClr val="000000"/>
                        </a:solidFill>
                        <a:latin typeface="+mn-lt"/>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rgbClr val="000000"/>
                        </a:solidFill>
                        <a:latin typeface="+mn-lt"/>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rgbClr val="000000"/>
                        </a:solidFill>
                        <a:latin typeface="+mn-lt"/>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rgbClr val="000000"/>
                        </a:solidFill>
                        <a:latin typeface="+mn-lt"/>
                      </a:endParaRPr>
                    </a:p>
                  </a:txBody>
                  <a:tcPr marL="182880" marT="9144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solidFill>
                          <a:srgbClr val="000000"/>
                        </a:solidFill>
                        <a:latin typeface="+mn-lt"/>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rgbClr val="000000"/>
                        </a:solidFill>
                        <a:latin typeface="+mn-lt"/>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rgbClr val="000000"/>
                        </a:solidFill>
                        <a:latin typeface="+mn-lt"/>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endParaRPr lang="en-US" sz="1200" dirty="0"/>
                    </a:p>
                  </a:txBody>
                  <a:tcPr marL="182880" marT="9144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925079764"/>
                  </a:ext>
                </a:extLst>
              </a:tr>
              <a:tr h="299244">
                <a:tc>
                  <a:txBody>
                    <a:bodyPr/>
                    <a:lstStyle/>
                    <a:p>
                      <a:pPr algn="ctr"/>
                      <a:endParaRPr lang="en-US" sz="1200" b="1" dirty="0">
                        <a:solidFill>
                          <a:schemeClr val="bg2"/>
                        </a:solidFill>
                      </a:endParaRPr>
                    </a:p>
                  </a:txBody>
                  <a:tcPr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a:solidFill>
                            <a:schemeClr val="bg2"/>
                          </a:solidFill>
                        </a:rPr>
                        <a:t>Questions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solidFill>
                  </a:tcPr>
                </a:tc>
                <a:tc>
                  <a:txBody>
                    <a:bodyPr/>
                    <a:lstStyle/>
                    <a:p>
                      <a:pPr algn="ctr"/>
                      <a:r>
                        <a:rPr lang="en-US" sz="1200" b="1" dirty="0">
                          <a:solidFill>
                            <a:schemeClr val="bg2"/>
                          </a:solidFill>
                        </a:rPr>
                        <a:t>Response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xmlns="" val="763869025"/>
                  </a:ext>
                </a:extLst>
              </a:tr>
              <a:tr h="179287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dirty="0">
                          <a:solidFill>
                            <a:srgbClr val="000000"/>
                          </a:solidFill>
                          <a:latin typeface="+mn-lt"/>
                        </a:rPr>
                        <a:t>Different Projects</a:t>
                      </a:r>
                    </a:p>
                  </a:txBody>
                  <a:tcPr vert="vert27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solidFill>
                          <a:srgbClr val="000000"/>
                        </a:solidFill>
                        <a:latin typeface="+mn-lt"/>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rgbClr val="000000"/>
                        </a:solidFill>
                        <a:latin typeface="+mn-lt"/>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rgbClr val="000000"/>
                        </a:solidFill>
                        <a:latin typeface="+mn-lt"/>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400" dirty="0">
                        <a:solidFill>
                          <a:srgbClr val="000000"/>
                        </a:solidFill>
                        <a:latin typeface="+mn-lt"/>
                      </a:endParaRPr>
                    </a:p>
                  </a:txBody>
                  <a:tcPr marL="182880" marT="9144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rgbClr val="000000"/>
                        </a:solidFill>
                        <a:latin typeface="+mn-lt"/>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rgbClr val="000000"/>
                        </a:solidFill>
                        <a:latin typeface="+mn-lt"/>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rgbClr val="000000"/>
                        </a:solidFill>
                        <a:latin typeface="+mn-lt"/>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00"/>
                          </a:solidFill>
                          <a:latin typeface="+mn-lt"/>
                        </a:rPr>
                        <a:t>___________________________________________</a:t>
                      </a:r>
                    </a:p>
                    <a:p>
                      <a:endParaRPr lang="en-US" sz="1400" dirty="0"/>
                    </a:p>
                  </a:txBody>
                  <a:tcPr marL="182880" marT="9144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3226702662"/>
                  </a:ext>
                </a:extLst>
              </a:tr>
              <a:tr h="35561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dirty="0">
                        <a:solidFill>
                          <a:srgbClr val="000000"/>
                        </a:solidFill>
                        <a:latin typeface="+mn-lt"/>
                      </a:endParaRP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dirty="0">
                          <a:solidFill>
                            <a:srgbClr val="000000"/>
                          </a:solidFill>
                          <a:latin typeface="+mn-lt"/>
                        </a:rPr>
                        <a:t>Similar Roles and Skills</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dirty="0"/>
                        <a:t>Different Roles and Skills</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39312883"/>
                  </a:ext>
                </a:extLst>
              </a:tr>
            </a:tbl>
          </a:graphicData>
        </a:graphic>
      </p:graphicFrame>
    </p:spTree>
    <p:extLst>
      <p:ext uri="{BB962C8B-B14F-4D97-AF65-F5344CB8AC3E}">
        <p14:creationId xmlns:p14="http://schemas.microsoft.com/office/powerpoint/2010/main" val="16262104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DC3B45D-A4F2-4648-A989-033E0ACF1017}"/>
              </a:ext>
            </a:extLst>
          </p:cNvPr>
          <p:cNvSpPr>
            <a:spLocks noGrp="1"/>
          </p:cNvSpPr>
          <p:nvPr>
            <p:ph type="title"/>
          </p:nvPr>
        </p:nvSpPr>
        <p:spPr/>
        <p:txBody>
          <a:bodyPr/>
          <a:lstStyle/>
          <a:p>
            <a:r>
              <a:rPr lang="en-US" sz="2400" dirty="0"/>
              <a:t>Overview: Create Individual Change Plans</a:t>
            </a:r>
          </a:p>
        </p:txBody>
      </p:sp>
      <p:sp>
        <p:nvSpPr>
          <p:cNvPr id="4" name="Content Placeholder 3">
            <a:extLst>
              <a:ext uri="{FF2B5EF4-FFF2-40B4-BE49-F238E27FC236}">
                <a16:creationId xmlns:a16="http://schemas.microsoft.com/office/drawing/2014/main" xmlns="" id="{1777B1B9-7F8B-4DC2-8646-30EAE565CC0A}"/>
              </a:ext>
            </a:extLst>
          </p:cNvPr>
          <p:cNvSpPr>
            <a:spLocks noGrp="1"/>
          </p:cNvSpPr>
          <p:nvPr>
            <p:ph sz="half" idx="2"/>
          </p:nvPr>
        </p:nvSpPr>
        <p:spPr>
          <a:xfrm>
            <a:off x="457199" y="3450025"/>
            <a:ext cx="11274551" cy="2392578"/>
          </a:xfrm>
        </p:spPr>
        <p:txBody>
          <a:bodyPr/>
          <a:lstStyle/>
          <a:p>
            <a:pPr marL="0" indent="0">
              <a:buNone/>
            </a:pPr>
            <a:r>
              <a:rPr lang="en-US" sz="2000" b="1" dirty="0"/>
              <a:t>What You Should Do</a:t>
            </a:r>
          </a:p>
          <a:p>
            <a:r>
              <a:rPr lang="en-US" sz="1800" dirty="0"/>
              <a:t>Identify impacts of change. (</a:t>
            </a:r>
            <a:r>
              <a:rPr lang="en-US" sz="1800" dirty="0">
                <a:hlinkClick r:id="rId2" action="ppaction://hlinksldjump"/>
              </a:rPr>
              <a:t>Change Impact Worksheet</a:t>
            </a:r>
            <a:r>
              <a:rPr lang="en-US" sz="1800" dirty="0"/>
              <a:t>)</a:t>
            </a:r>
          </a:p>
          <a:p>
            <a:r>
              <a:rPr lang="en-US" sz="1800" dirty="0"/>
              <a:t>Create a plan for adapting to change. (</a:t>
            </a:r>
            <a:r>
              <a:rPr lang="en-US" sz="1800" dirty="0">
                <a:hlinkClick r:id="rId3" action="ppaction://hlinksldjump"/>
              </a:rPr>
              <a:t>Change Adaptation Plan</a:t>
            </a:r>
            <a:r>
              <a:rPr lang="en-US" sz="1800" dirty="0"/>
              <a:t>)</a:t>
            </a:r>
          </a:p>
        </p:txBody>
      </p:sp>
      <p:sp>
        <p:nvSpPr>
          <p:cNvPr id="6" name="TextBox 5">
            <a:extLst>
              <a:ext uri="{FF2B5EF4-FFF2-40B4-BE49-F238E27FC236}">
                <a16:creationId xmlns:a16="http://schemas.microsoft.com/office/drawing/2014/main" xmlns="" id="{EAEF89E6-4A11-4A1C-AD96-79ADD9C64BAB}"/>
              </a:ext>
            </a:extLst>
          </p:cNvPr>
          <p:cNvSpPr txBox="1"/>
          <p:nvPr/>
        </p:nvSpPr>
        <p:spPr>
          <a:xfrm>
            <a:off x="1436914" y="1514415"/>
            <a:ext cx="10294836" cy="1231106"/>
          </a:xfrm>
          <a:prstGeom prst="rect">
            <a:avLst/>
          </a:prstGeom>
          <a:solidFill>
            <a:schemeClr val="bg1"/>
          </a:solidFill>
        </p:spPr>
        <p:txBody>
          <a:bodyPr wrap="square" lIns="182880" rIns="182880" rtlCol="0">
            <a:spAutoFit/>
          </a:bodyPr>
          <a:lstStyle/>
          <a:p>
            <a:r>
              <a:rPr lang="en-US" sz="2000" b="1" dirty="0"/>
              <a:t>Importance of Creating Individual Change Plans</a:t>
            </a:r>
            <a:endParaRPr lang="en-US" sz="500" dirty="0"/>
          </a:p>
          <a:p>
            <a:pPr marL="285750" indent="-285750">
              <a:buFont typeface="Arial" panose="020B0604020202020204" pitchFamily="34" charset="0"/>
              <a:buChar char="•"/>
            </a:pPr>
            <a:r>
              <a:rPr lang="en-US" dirty="0"/>
              <a:t>To ensure each employee has a personalized plan and direction</a:t>
            </a:r>
          </a:p>
          <a:p>
            <a:pPr marL="285750" indent="-285750">
              <a:buFont typeface="Arial" panose="020B0604020202020204" pitchFamily="34" charset="0"/>
              <a:buChar char="•"/>
            </a:pPr>
            <a:r>
              <a:rPr lang="en-US" dirty="0"/>
              <a:t>To help employees adapt to change and disruption</a:t>
            </a:r>
          </a:p>
          <a:p>
            <a:pPr marL="285750" indent="-285750">
              <a:buFont typeface="Arial" panose="020B0604020202020204" pitchFamily="34" charset="0"/>
              <a:buChar char="•"/>
            </a:pPr>
            <a:endParaRPr lang="en-US" dirty="0"/>
          </a:p>
        </p:txBody>
      </p:sp>
      <p:pic>
        <p:nvPicPr>
          <p:cNvPr id="7" name="Graphic 6">
            <a:extLst>
              <a:ext uri="{FF2B5EF4-FFF2-40B4-BE49-F238E27FC236}">
                <a16:creationId xmlns:a16="http://schemas.microsoft.com/office/drawing/2014/main" xmlns="" id="{D31C474A-9C96-49D0-B844-ECD518D9991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57199" y="1448706"/>
            <a:ext cx="979713" cy="761999"/>
          </a:xfrm>
          <a:prstGeom prst="rect">
            <a:avLst/>
          </a:prstGeom>
        </p:spPr>
      </p:pic>
    </p:spTree>
    <p:extLst>
      <p:ext uri="{BB962C8B-B14F-4D97-AF65-F5344CB8AC3E}">
        <p14:creationId xmlns:p14="http://schemas.microsoft.com/office/powerpoint/2010/main" val="32770517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Impact Worksheet</a:t>
            </a:r>
          </a:p>
        </p:txBody>
      </p:sp>
      <p:sp>
        <p:nvSpPr>
          <p:cNvPr id="3" name="Content Placeholder 2"/>
          <p:cNvSpPr>
            <a:spLocks noGrp="1"/>
          </p:cNvSpPr>
          <p:nvPr>
            <p:ph sz="half" idx="1"/>
          </p:nvPr>
        </p:nvSpPr>
        <p:spPr>
          <a:xfrm>
            <a:off x="465992" y="875811"/>
            <a:ext cx="11276012" cy="599223"/>
          </a:xfrm>
          <a:solidFill>
            <a:schemeClr val="tx2">
              <a:lumMod val="10000"/>
              <a:lumOff val="90000"/>
            </a:schemeClr>
          </a:solidFill>
        </p:spPr>
        <p:txBody>
          <a:bodyPr lIns="91440" tIns="274320" anchor="ctr"/>
          <a:lstStyle/>
          <a:p>
            <a:pPr marL="0" indent="0">
              <a:buNone/>
            </a:pPr>
            <a:r>
              <a:rPr lang="en-US" sz="1400" b="1" dirty="0"/>
              <a:t>Instructions: </a:t>
            </a:r>
            <a:r>
              <a:rPr lang="en-US" sz="1400" dirty="0"/>
              <a:t>Use the template below to identify the specific impacts of ongoing change. In the right column, identify other stakeholders and individuals who will be affected by the change.</a:t>
            </a:r>
          </a:p>
          <a:p>
            <a:pPr marL="0" indent="0">
              <a:buNone/>
            </a:pPr>
            <a:endParaRPr lang="en-US" sz="1600" dirty="0"/>
          </a:p>
        </p:txBody>
      </p:sp>
      <p:graphicFrame>
        <p:nvGraphicFramePr>
          <p:cNvPr id="7" name="Table 56">
            <a:extLst>
              <a:ext uri="{FF2B5EF4-FFF2-40B4-BE49-F238E27FC236}">
                <a16:creationId xmlns:a16="http://schemas.microsoft.com/office/drawing/2014/main" xmlns="" id="{AD979C87-089C-4BED-A8BF-9CAA3405F998}"/>
              </a:ext>
            </a:extLst>
          </p:cNvPr>
          <p:cNvGraphicFramePr>
            <a:graphicFrameLocks noGrp="1"/>
          </p:cNvGraphicFramePr>
          <p:nvPr>
            <p:extLst>
              <p:ext uri="{D42A27DB-BD31-4B8C-83A1-F6EECF244321}">
                <p14:modId xmlns:p14="http://schemas.microsoft.com/office/powerpoint/2010/main" val="464412652"/>
              </p:ext>
            </p:extLst>
          </p:nvPr>
        </p:nvGraphicFramePr>
        <p:xfrm>
          <a:off x="457199" y="1635551"/>
          <a:ext cx="11284805" cy="4493400"/>
        </p:xfrm>
        <a:graphic>
          <a:graphicData uri="http://schemas.openxmlformats.org/drawingml/2006/table">
            <a:tbl>
              <a:tblPr firstRow="1" bandRow="1">
                <a:tableStyleId>{2D5ABB26-0587-4C30-8999-92F81FD0307C}</a:tableStyleId>
              </a:tblPr>
              <a:tblGrid>
                <a:gridCol w="5883690">
                  <a:extLst>
                    <a:ext uri="{9D8B030D-6E8A-4147-A177-3AD203B41FA5}">
                      <a16:colId xmlns:a16="http://schemas.microsoft.com/office/drawing/2014/main" xmlns="" val="2909126619"/>
                    </a:ext>
                  </a:extLst>
                </a:gridCol>
                <a:gridCol w="5401115">
                  <a:extLst>
                    <a:ext uri="{9D8B030D-6E8A-4147-A177-3AD203B41FA5}">
                      <a16:colId xmlns:a16="http://schemas.microsoft.com/office/drawing/2014/main" xmlns="" val="2258857660"/>
                    </a:ext>
                  </a:extLst>
                </a:gridCol>
              </a:tblGrid>
              <a:tr h="932941">
                <a:tc>
                  <a:txBody>
                    <a:bodyPr/>
                    <a:lstStyle/>
                    <a:p>
                      <a:r>
                        <a:rPr lang="en-US" sz="1600" b="1" dirty="0">
                          <a:solidFill>
                            <a:schemeClr val="bg1"/>
                          </a:solidFill>
                        </a:rPr>
                        <a:t>In what ways will this change impact your projects and workflow?</a:t>
                      </a:r>
                    </a:p>
                  </a:txBody>
                  <a:tcPr>
                    <a:lnB w="12700" cap="flat" cmpd="sng" algn="ctr">
                      <a:solidFill>
                        <a:schemeClr val="bg1">
                          <a:lumMod val="50000"/>
                        </a:schemeClr>
                      </a:solidFill>
                      <a:prstDash val="solid"/>
                      <a:round/>
                      <a:headEnd type="none" w="med" len="med"/>
                      <a:tailEnd type="none" w="med" len="med"/>
                    </a:lnB>
                    <a:solidFill>
                      <a:schemeClr val="tx2"/>
                    </a:solidFill>
                  </a:tcPr>
                </a:tc>
                <a:tc>
                  <a:txBody>
                    <a:bodyPr/>
                    <a:lstStyle/>
                    <a:p>
                      <a:r>
                        <a:rPr lang="en-US" sz="1600" b="1" dirty="0">
                          <a:solidFill>
                            <a:schemeClr val="bg1"/>
                          </a:solidFill>
                        </a:rPr>
                        <a:t>What other stakeholders or individuals will be impacted?</a:t>
                      </a:r>
                    </a:p>
                  </a:txBody>
                  <a:tcPr>
                    <a:lnB w="12700" cap="flat" cmpd="sng" algn="ctr">
                      <a:solidFill>
                        <a:schemeClr val="bg1">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xmlns="" val="1368676495"/>
                  </a:ext>
                </a:extLst>
              </a:tr>
              <a:tr h="68034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baseline="0" dirty="0"/>
                        <a:t>Impact #1</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925079764"/>
                  </a:ext>
                </a:extLst>
              </a:tr>
              <a:tr h="6826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t>Impact #2</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812017091"/>
                  </a:ext>
                </a:extLst>
              </a:tr>
              <a:tr h="6826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t>Impact #3</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3226702662"/>
                  </a:ext>
                </a:extLst>
              </a:tr>
              <a:tr h="68034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t>Impact #4</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195668730"/>
                  </a:ext>
                </a:extLst>
              </a:tr>
              <a:tr h="83439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t>Impact #5</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766256752"/>
                  </a:ext>
                </a:extLst>
              </a:tr>
            </a:tbl>
          </a:graphicData>
        </a:graphic>
      </p:graphicFrame>
    </p:spTree>
    <p:extLst>
      <p:ext uri="{BB962C8B-B14F-4D97-AF65-F5344CB8AC3E}">
        <p14:creationId xmlns:p14="http://schemas.microsoft.com/office/powerpoint/2010/main" val="4026639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Adaptation Plan</a:t>
            </a:r>
          </a:p>
        </p:txBody>
      </p:sp>
      <p:sp>
        <p:nvSpPr>
          <p:cNvPr id="3" name="Content Placeholder 2"/>
          <p:cNvSpPr>
            <a:spLocks noGrp="1"/>
          </p:cNvSpPr>
          <p:nvPr>
            <p:ph sz="half" idx="1"/>
          </p:nvPr>
        </p:nvSpPr>
        <p:spPr>
          <a:xfrm>
            <a:off x="465992" y="875811"/>
            <a:ext cx="11276012" cy="648189"/>
          </a:xfrm>
          <a:solidFill>
            <a:schemeClr val="tx2">
              <a:lumMod val="10000"/>
              <a:lumOff val="90000"/>
            </a:schemeClr>
          </a:solidFill>
        </p:spPr>
        <p:txBody>
          <a:bodyPr lIns="91440" tIns="274320" anchor="ctr"/>
          <a:lstStyle/>
          <a:p>
            <a:pPr marL="0" indent="0">
              <a:buNone/>
            </a:pPr>
            <a:r>
              <a:rPr lang="en-US" sz="1400" b="1" dirty="0"/>
              <a:t>Instructions: </a:t>
            </a:r>
            <a:r>
              <a:rPr lang="en-US" sz="1400" dirty="0"/>
              <a:t>Use the template below to identify action steps based on the impacts you previously identified. For each impact, identify specific change action steps, benefits associated with those action steps and measures of success. </a:t>
            </a:r>
          </a:p>
          <a:p>
            <a:pPr marL="0" indent="0">
              <a:buNone/>
            </a:pPr>
            <a:endParaRPr lang="en-US" sz="1600" dirty="0"/>
          </a:p>
        </p:txBody>
      </p:sp>
      <p:graphicFrame>
        <p:nvGraphicFramePr>
          <p:cNvPr id="7" name="Table 56">
            <a:extLst>
              <a:ext uri="{FF2B5EF4-FFF2-40B4-BE49-F238E27FC236}">
                <a16:creationId xmlns:a16="http://schemas.microsoft.com/office/drawing/2014/main" xmlns="" id="{AD979C87-089C-4BED-A8BF-9CAA3405F998}"/>
              </a:ext>
            </a:extLst>
          </p:cNvPr>
          <p:cNvGraphicFramePr>
            <a:graphicFrameLocks noGrp="1"/>
          </p:cNvGraphicFramePr>
          <p:nvPr>
            <p:extLst>
              <p:ext uri="{D42A27DB-BD31-4B8C-83A1-F6EECF244321}">
                <p14:modId xmlns:p14="http://schemas.microsoft.com/office/powerpoint/2010/main" val="129739034"/>
              </p:ext>
            </p:extLst>
          </p:nvPr>
        </p:nvGraphicFramePr>
        <p:xfrm>
          <a:off x="457200" y="1635551"/>
          <a:ext cx="11274551" cy="4488102"/>
        </p:xfrm>
        <a:graphic>
          <a:graphicData uri="http://schemas.openxmlformats.org/drawingml/2006/table">
            <a:tbl>
              <a:tblPr firstRow="1" bandRow="1">
                <a:tableStyleId>{2D5ABB26-0587-4C30-8999-92F81FD0307C}</a:tableStyleId>
              </a:tblPr>
              <a:tblGrid>
                <a:gridCol w="2483708">
                  <a:extLst>
                    <a:ext uri="{9D8B030D-6E8A-4147-A177-3AD203B41FA5}">
                      <a16:colId xmlns:a16="http://schemas.microsoft.com/office/drawing/2014/main" xmlns="" val="2909126619"/>
                    </a:ext>
                  </a:extLst>
                </a:gridCol>
                <a:gridCol w="2928551">
                  <a:extLst>
                    <a:ext uri="{9D8B030D-6E8A-4147-A177-3AD203B41FA5}">
                      <a16:colId xmlns:a16="http://schemas.microsoft.com/office/drawing/2014/main" xmlns="" val="2258857660"/>
                    </a:ext>
                  </a:extLst>
                </a:gridCol>
                <a:gridCol w="3027406">
                  <a:extLst>
                    <a:ext uri="{9D8B030D-6E8A-4147-A177-3AD203B41FA5}">
                      <a16:colId xmlns:a16="http://schemas.microsoft.com/office/drawing/2014/main" xmlns="" val="739602270"/>
                    </a:ext>
                  </a:extLst>
                </a:gridCol>
                <a:gridCol w="2834886">
                  <a:extLst>
                    <a:ext uri="{9D8B030D-6E8A-4147-A177-3AD203B41FA5}">
                      <a16:colId xmlns:a16="http://schemas.microsoft.com/office/drawing/2014/main" xmlns="" val="186670212"/>
                    </a:ext>
                  </a:extLst>
                </a:gridCol>
              </a:tblGrid>
              <a:tr h="383758">
                <a:tc>
                  <a:txBody>
                    <a:bodyPr/>
                    <a:lstStyle/>
                    <a:p>
                      <a:r>
                        <a:rPr lang="en-US" sz="1600" b="1" dirty="0">
                          <a:solidFill>
                            <a:schemeClr val="bg1"/>
                          </a:solidFill>
                        </a:rPr>
                        <a:t>Change component</a:t>
                      </a:r>
                    </a:p>
                  </a:txBody>
                  <a:tcPr>
                    <a:lnB w="12700" cap="flat" cmpd="sng" algn="ctr">
                      <a:solidFill>
                        <a:schemeClr val="bg1">
                          <a:lumMod val="50000"/>
                        </a:schemeClr>
                      </a:solidFill>
                      <a:prstDash val="solid"/>
                      <a:round/>
                      <a:headEnd type="none" w="med" len="med"/>
                      <a:tailEnd type="none" w="med" len="med"/>
                    </a:lnB>
                    <a:solidFill>
                      <a:schemeClr val="tx2"/>
                    </a:solidFill>
                  </a:tcPr>
                </a:tc>
                <a:tc>
                  <a:txBody>
                    <a:bodyPr/>
                    <a:lstStyle/>
                    <a:p>
                      <a:r>
                        <a:rPr lang="en-US" sz="1600" b="1" dirty="0">
                          <a:solidFill>
                            <a:schemeClr val="bg1"/>
                          </a:solidFill>
                        </a:rPr>
                        <a:t>Change action steps</a:t>
                      </a:r>
                    </a:p>
                  </a:txBody>
                  <a:tcPr>
                    <a:lnB w="12700" cap="flat" cmpd="sng" algn="ctr">
                      <a:solidFill>
                        <a:schemeClr val="bg1">
                          <a:lumMod val="50000"/>
                        </a:schemeClr>
                      </a:solidFill>
                      <a:prstDash val="solid"/>
                      <a:round/>
                      <a:headEnd type="none" w="med" len="med"/>
                      <a:tailEnd type="none" w="med" len="med"/>
                    </a:lnB>
                    <a:solidFill>
                      <a:schemeClr val="tx2"/>
                    </a:solidFill>
                  </a:tcPr>
                </a:tc>
                <a:tc>
                  <a:txBody>
                    <a:bodyPr/>
                    <a:lstStyle/>
                    <a:p>
                      <a:r>
                        <a:rPr lang="en-US" sz="1600" b="1" dirty="0">
                          <a:solidFill>
                            <a:schemeClr val="bg1"/>
                          </a:solidFill>
                        </a:rPr>
                        <a:t>Expected benefits associated with action steps</a:t>
                      </a:r>
                    </a:p>
                  </a:txBody>
                  <a:tcPr>
                    <a:lnB w="12700" cap="flat" cmpd="sng" algn="ctr">
                      <a:solidFill>
                        <a:schemeClr val="bg1">
                          <a:lumMod val="50000"/>
                        </a:schemeClr>
                      </a:solidFill>
                      <a:prstDash val="solid"/>
                      <a:round/>
                      <a:headEnd type="none" w="med" len="med"/>
                      <a:tailEnd type="none" w="med" len="med"/>
                    </a:lnB>
                    <a:solidFill>
                      <a:schemeClr val="tx2"/>
                    </a:solidFill>
                  </a:tcPr>
                </a:tc>
                <a:tc>
                  <a:txBody>
                    <a:bodyPr/>
                    <a:lstStyle/>
                    <a:p>
                      <a:r>
                        <a:rPr lang="en-US" sz="1600" b="1" dirty="0">
                          <a:solidFill>
                            <a:schemeClr val="bg1"/>
                          </a:solidFill>
                        </a:rPr>
                        <a:t>Measures of success</a:t>
                      </a:r>
                    </a:p>
                  </a:txBody>
                  <a:tcPr>
                    <a:lnB w="12700" cap="flat" cmpd="sng" algn="ctr">
                      <a:solidFill>
                        <a:schemeClr val="bg1">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xmlns="" val="1368676495"/>
                  </a:ext>
                </a:extLst>
              </a:tr>
              <a:tr h="82013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baseline="0" dirty="0"/>
                        <a:t>Impact #1</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925079764"/>
                  </a:ext>
                </a:extLst>
              </a:tr>
              <a:tr h="74471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t>Impact #2</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812017091"/>
                  </a:ext>
                </a:extLst>
              </a:tr>
              <a:tr h="751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t>Impact #3</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3226702662"/>
                  </a:ext>
                </a:extLst>
              </a:tr>
              <a:tr h="7721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t>Impact #4</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195668730"/>
                  </a:ext>
                </a:extLst>
              </a:tr>
              <a:tr h="82013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t>Impact #5</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766256752"/>
                  </a:ext>
                </a:extLst>
              </a:tr>
            </a:tbl>
          </a:graphicData>
        </a:graphic>
      </p:graphicFrame>
    </p:spTree>
    <p:extLst>
      <p:ext uri="{BB962C8B-B14F-4D97-AF65-F5344CB8AC3E}">
        <p14:creationId xmlns:p14="http://schemas.microsoft.com/office/powerpoint/2010/main" val="3218318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DC3B45D-A4F2-4648-A989-033E0ACF1017}"/>
              </a:ext>
            </a:extLst>
          </p:cNvPr>
          <p:cNvSpPr>
            <a:spLocks noGrp="1"/>
          </p:cNvSpPr>
          <p:nvPr>
            <p:ph type="title"/>
          </p:nvPr>
        </p:nvSpPr>
        <p:spPr/>
        <p:txBody>
          <a:bodyPr/>
          <a:lstStyle/>
          <a:p>
            <a:r>
              <a:rPr lang="en-US" dirty="0"/>
              <a:t>Overview of Tools for Managing Through Change</a:t>
            </a:r>
          </a:p>
        </p:txBody>
      </p:sp>
      <p:sp>
        <p:nvSpPr>
          <p:cNvPr id="5" name="TextBox 4">
            <a:extLst>
              <a:ext uri="{FF2B5EF4-FFF2-40B4-BE49-F238E27FC236}">
                <a16:creationId xmlns:a16="http://schemas.microsoft.com/office/drawing/2014/main" xmlns="" id="{B55887C0-07E3-4E8A-A396-FB27E8FD493B}"/>
              </a:ext>
            </a:extLst>
          </p:cNvPr>
          <p:cNvSpPr txBox="1"/>
          <p:nvPr/>
        </p:nvSpPr>
        <p:spPr>
          <a:xfrm>
            <a:off x="457200" y="953321"/>
            <a:ext cx="10915095" cy="307777"/>
          </a:xfrm>
          <a:prstGeom prst="rect">
            <a:avLst/>
          </a:prstGeom>
          <a:solidFill>
            <a:schemeClr val="accent1">
              <a:lumMod val="10000"/>
              <a:lumOff val="90000"/>
            </a:schemeClr>
          </a:solidFill>
        </p:spPr>
        <p:txBody>
          <a:bodyPr wrap="square" lIns="91440" rIns="0" rtlCol="0">
            <a:spAutoFit/>
          </a:bodyPr>
          <a:lstStyle/>
          <a:p>
            <a:pPr algn="l"/>
            <a:r>
              <a:rPr lang="en-US" sz="1400" b="1" dirty="0"/>
              <a:t>Audience:</a:t>
            </a:r>
            <a:r>
              <a:rPr lang="en-US" sz="1400" dirty="0"/>
              <a:t> This collection of tools is intended for managers who need to lead employees through times of change due to COVID-19.</a:t>
            </a:r>
          </a:p>
        </p:txBody>
      </p:sp>
      <p:sp>
        <p:nvSpPr>
          <p:cNvPr id="10" name="TextBox 9">
            <a:extLst>
              <a:ext uri="{FF2B5EF4-FFF2-40B4-BE49-F238E27FC236}">
                <a16:creationId xmlns:a16="http://schemas.microsoft.com/office/drawing/2014/main" xmlns="" id="{6C367A01-EFD1-42FF-850E-1FC8CBADB955}"/>
              </a:ext>
            </a:extLst>
          </p:cNvPr>
          <p:cNvSpPr txBox="1"/>
          <p:nvPr/>
        </p:nvSpPr>
        <p:spPr>
          <a:xfrm>
            <a:off x="2277035" y="1632738"/>
            <a:ext cx="9095260" cy="800219"/>
          </a:xfrm>
          <a:prstGeom prst="rect">
            <a:avLst/>
          </a:prstGeom>
          <a:noFill/>
        </p:spPr>
        <p:txBody>
          <a:bodyPr wrap="square" lIns="0" rIns="0" rtlCol="0">
            <a:spAutoFit/>
          </a:bodyPr>
          <a:lstStyle/>
          <a:p>
            <a:pPr algn="l"/>
            <a:r>
              <a:rPr lang="en-US" b="1" dirty="0">
                <a:solidFill>
                  <a:schemeClr val="tx2"/>
                </a:solidFill>
              </a:rPr>
              <a:t>Initiate Dialogue</a:t>
            </a:r>
          </a:p>
          <a:p>
            <a:pPr algn="l"/>
            <a:r>
              <a:rPr lang="en-US" sz="1400" dirty="0"/>
              <a:t>Even if you don’t fully understand some of the things that are happening, show your employees you support them by providing them a safe space to express emotions and share openly about what you do and do not know.</a:t>
            </a:r>
          </a:p>
        </p:txBody>
      </p:sp>
      <p:sp>
        <p:nvSpPr>
          <p:cNvPr id="12" name="TextBox 11">
            <a:extLst>
              <a:ext uri="{FF2B5EF4-FFF2-40B4-BE49-F238E27FC236}">
                <a16:creationId xmlns:a16="http://schemas.microsoft.com/office/drawing/2014/main" xmlns="" id="{A04B7D89-A1BF-420F-9313-3651A7D82883}"/>
              </a:ext>
            </a:extLst>
          </p:cNvPr>
          <p:cNvSpPr txBox="1"/>
          <p:nvPr/>
        </p:nvSpPr>
        <p:spPr>
          <a:xfrm>
            <a:off x="2277035" y="3420533"/>
            <a:ext cx="9095260" cy="800219"/>
          </a:xfrm>
          <a:prstGeom prst="rect">
            <a:avLst/>
          </a:prstGeom>
          <a:noFill/>
        </p:spPr>
        <p:txBody>
          <a:bodyPr wrap="square" lIns="0" rIns="0" rtlCol="0">
            <a:spAutoFit/>
          </a:bodyPr>
          <a:lstStyle/>
          <a:p>
            <a:pPr algn="l"/>
            <a:r>
              <a:rPr lang="en-US" b="1" dirty="0">
                <a:solidFill>
                  <a:schemeClr val="tx2"/>
                </a:solidFill>
              </a:rPr>
              <a:t>Encourage Peer and Network Support</a:t>
            </a:r>
          </a:p>
          <a:p>
            <a:pPr algn="l"/>
            <a:r>
              <a:rPr lang="en-US" sz="1400" dirty="0"/>
              <a:t>Show employees how to utilize their teams, peer networks, and nonobvious contacts to better understand and adjust to the new environment and new ways of doing work.</a:t>
            </a:r>
            <a:endParaRPr lang="en-US" sz="1200" dirty="0"/>
          </a:p>
        </p:txBody>
      </p:sp>
      <p:sp>
        <p:nvSpPr>
          <p:cNvPr id="13" name="TextBox 12">
            <a:extLst>
              <a:ext uri="{FF2B5EF4-FFF2-40B4-BE49-F238E27FC236}">
                <a16:creationId xmlns:a16="http://schemas.microsoft.com/office/drawing/2014/main" xmlns="" id="{4F7746A5-11A1-487A-8EA6-659C9F5DF17E}"/>
              </a:ext>
            </a:extLst>
          </p:cNvPr>
          <p:cNvSpPr txBox="1"/>
          <p:nvPr/>
        </p:nvSpPr>
        <p:spPr>
          <a:xfrm>
            <a:off x="2277035" y="5068252"/>
            <a:ext cx="9095260" cy="584775"/>
          </a:xfrm>
          <a:prstGeom prst="rect">
            <a:avLst/>
          </a:prstGeom>
          <a:noFill/>
        </p:spPr>
        <p:txBody>
          <a:bodyPr wrap="square" lIns="0" rIns="0" rtlCol="0">
            <a:spAutoFit/>
          </a:bodyPr>
          <a:lstStyle/>
          <a:p>
            <a:pPr algn="l"/>
            <a:r>
              <a:rPr lang="en-US" b="1" dirty="0">
                <a:solidFill>
                  <a:schemeClr val="tx2"/>
                </a:solidFill>
              </a:rPr>
              <a:t>Create Individual Change Plans</a:t>
            </a:r>
          </a:p>
          <a:p>
            <a:pPr algn="l"/>
            <a:r>
              <a:rPr lang="en-US" sz="1400" dirty="0"/>
              <a:t>Involve employees in their own workflow prioritization and next steps forward.</a:t>
            </a:r>
          </a:p>
        </p:txBody>
      </p:sp>
      <p:pic>
        <p:nvPicPr>
          <p:cNvPr id="15" name="Graphic 14">
            <a:extLst>
              <a:ext uri="{FF2B5EF4-FFF2-40B4-BE49-F238E27FC236}">
                <a16:creationId xmlns:a16="http://schemas.microsoft.com/office/drawing/2014/main" xmlns="" id="{7E74C213-B0AC-4326-A24F-DAB8EBB183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18316" y="5021507"/>
            <a:ext cx="872054" cy="678264"/>
          </a:xfrm>
          <a:prstGeom prst="rect">
            <a:avLst/>
          </a:prstGeom>
        </p:spPr>
      </p:pic>
      <p:pic>
        <p:nvPicPr>
          <p:cNvPr id="17" name="Graphic 16">
            <a:extLst>
              <a:ext uri="{FF2B5EF4-FFF2-40B4-BE49-F238E27FC236}">
                <a16:creationId xmlns:a16="http://schemas.microsoft.com/office/drawing/2014/main" xmlns="" id="{FB28F22E-3823-485B-ABD2-3F4DD9FB846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918316" y="3373787"/>
            <a:ext cx="872055" cy="678265"/>
          </a:xfrm>
          <a:prstGeom prst="rect">
            <a:avLst/>
          </a:prstGeom>
        </p:spPr>
      </p:pic>
      <p:pic>
        <p:nvPicPr>
          <p:cNvPr id="21" name="Graphic 20">
            <a:extLst>
              <a:ext uri="{FF2B5EF4-FFF2-40B4-BE49-F238E27FC236}">
                <a16:creationId xmlns:a16="http://schemas.microsoft.com/office/drawing/2014/main" xmlns="" id="{15261429-F9FB-4FD1-B1AC-8EF347A2158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865200" y="1660173"/>
            <a:ext cx="969405" cy="753982"/>
          </a:xfrm>
          <a:prstGeom prst="rect">
            <a:avLst/>
          </a:prstGeom>
        </p:spPr>
      </p:pic>
    </p:spTree>
    <p:extLst>
      <p:ext uri="{BB962C8B-B14F-4D97-AF65-F5344CB8AC3E}">
        <p14:creationId xmlns:p14="http://schemas.microsoft.com/office/powerpoint/2010/main" val="36253496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DC3B45D-A4F2-4648-A989-033E0ACF1017}"/>
              </a:ext>
            </a:extLst>
          </p:cNvPr>
          <p:cNvSpPr>
            <a:spLocks noGrp="1"/>
          </p:cNvSpPr>
          <p:nvPr>
            <p:ph type="title"/>
          </p:nvPr>
        </p:nvSpPr>
        <p:spPr/>
        <p:txBody>
          <a:bodyPr/>
          <a:lstStyle/>
          <a:p>
            <a:r>
              <a:rPr lang="en-US" sz="2400" dirty="0"/>
              <a:t>Overview: Initiate Dialogue</a:t>
            </a:r>
          </a:p>
        </p:txBody>
      </p:sp>
      <p:sp>
        <p:nvSpPr>
          <p:cNvPr id="4" name="Content Placeholder 3">
            <a:extLst>
              <a:ext uri="{FF2B5EF4-FFF2-40B4-BE49-F238E27FC236}">
                <a16:creationId xmlns:a16="http://schemas.microsoft.com/office/drawing/2014/main" xmlns="" id="{1777B1B9-7F8B-4DC2-8646-30EAE565CC0A}"/>
              </a:ext>
            </a:extLst>
          </p:cNvPr>
          <p:cNvSpPr>
            <a:spLocks noGrp="1"/>
          </p:cNvSpPr>
          <p:nvPr>
            <p:ph sz="half" idx="2"/>
          </p:nvPr>
        </p:nvSpPr>
        <p:spPr>
          <a:xfrm>
            <a:off x="457199" y="3260269"/>
            <a:ext cx="11274551" cy="2392578"/>
          </a:xfrm>
        </p:spPr>
        <p:txBody>
          <a:bodyPr/>
          <a:lstStyle/>
          <a:p>
            <a:pPr marL="0" indent="0">
              <a:buNone/>
            </a:pPr>
            <a:r>
              <a:rPr lang="en-US" sz="2000" b="1" dirty="0"/>
              <a:t>What You Should Do</a:t>
            </a:r>
          </a:p>
          <a:p>
            <a:r>
              <a:rPr lang="en-US" sz="1800" dirty="0"/>
              <a:t>Assess your own emotional responses. </a:t>
            </a:r>
            <a:r>
              <a:rPr lang="en-US" sz="1800" dirty="0">
                <a:hlinkClick r:id="rId2" action="ppaction://hlinksldjump"/>
              </a:rPr>
              <a:t>(Preconversation Self-Assessment)</a:t>
            </a:r>
            <a:endParaRPr lang="en-US" sz="1800" dirty="0"/>
          </a:p>
          <a:p>
            <a:r>
              <a:rPr lang="en-US" sz="1800" dirty="0"/>
              <a:t>Create a safe one-on-one environment. (</a:t>
            </a:r>
            <a:r>
              <a:rPr lang="en-US" sz="1800" dirty="0">
                <a:hlinkClick r:id="rId3" action="ppaction://hlinksldjump"/>
              </a:rPr>
              <a:t>Checklist: Creating Safe One-on-One Environments</a:t>
            </a:r>
            <a:r>
              <a:rPr lang="en-US" sz="1800" dirty="0"/>
              <a:t>)</a:t>
            </a:r>
          </a:p>
          <a:p>
            <a:r>
              <a:rPr lang="en-US" sz="1800" dirty="0"/>
              <a:t>Ensure a two-way conversation. (</a:t>
            </a:r>
            <a:r>
              <a:rPr lang="en-US" sz="1800" dirty="0">
                <a:hlinkClick r:id="rId4" action="ppaction://hlinksldjump"/>
              </a:rPr>
              <a:t>Employee Dialogue Guide</a:t>
            </a:r>
            <a:r>
              <a:rPr lang="en-US" sz="1800" dirty="0"/>
              <a:t>)</a:t>
            </a:r>
          </a:p>
        </p:txBody>
      </p:sp>
      <p:sp>
        <p:nvSpPr>
          <p:cNvPr id="6" name="TextBox 5">
            <a:extLst>
              <a:ext uri="{FF2B5EF4-FFF2-40B4-BE49-F238E27FC236}">
                <a16:creationId xmlns:a16="http://schemas.microsoft.com/office/drawing/2014/main" xmlns="" id="{EAEF89E6-4A11-4A1C-AD96-79ADD9C64BAB}"/>
              </a:ext>
            </a:extLst>
          </p:cNvPr>
          <p:cNvSpPr txBox="1"/>
          <p:nvPr/>
        </p:nvSpPr>
        <p:spPr>
          <a:xfrm>
            <a:off x="1436914" y="1381065"/>
            <a:ext cx="10294836" cy="1308050"/>
          </a:xfrm>
          <a:prstGeom prst="rect">
            <a:avLst/>
          </a:prstGeom>
          <a:solidFill>
            <a:schemeClr val="bg1"/>
          </a:solidFill>
        </p:spPr>
        <p:txBody>
          <a:bodyPr wrap="square" lIns="182880" rIns="182880" rtlCol="0">
            <a:spAutoFit/>
          </a:bodyPr>
          <a:lstStyle/>
          <a:p>
            <a:r>
              <a:rPr lang="en-US" sz="2000" b="1" dirty="0"/>
              <a:t>Importance of Initiating a Two-Way Dialogue:</a:t>
            </a:r>
          </a:p>
          <a:p>
            <a:endParaRPr lang="en-US" sz="500" dirty="0"/>
          </a:p>
          <a:p>
            <a:pPr marL="285750" indent="-285750">
              <a:buFont typeface="Arial" panose="020B0604020202020204" pitchFamily="34" charset="0"/>
              <a:buChar char="•"/>
            </a:pPr>
            <a:r>
              <a:rPr lang="en-US" dirty="0"/>
              <a:t>To build a base of trust with employees</a:t>
            </a:r>
          </a:p>
          <a:p>
            <a:pPr marL="285750" indent="-285750">
              <a:buFont typeface="Arial" panose="020B0604020202020204" pitchFamily="34" charset="0"/>
              <a:buChar char="•"/>
            </a:pPr>
            <a:r>
              <a:rPr lang="en-US" dirty="0"/>
              <a:t>To understand employees’ needs in order to provide the right support</a:t>
            </a:r>
          </a:p>
          <a:p>
            <a:pPr marL="285750" indent="-285750">
              <a:buFont typeface="Arial" panose="020B0604020202020204" pitchFamily="34" charset="0"/>
              <a:buChar char="•"/>
            </a:pPr>
            <a:endParaRPr lang="en-US" dirty="0"/>
          </a:p>
        </p:txBody>
      </p:sp>
      <p:pic>
        <p:nvPicPr>
          <p:cNvPr id="7" name="Graphic 6">
            <a:extLst>
              <a:ext uri="{FF2B5EF4-FFF2-40B4-BE49-F238E27FC236}">
                <a16:creationId xmlns:a16="http://schemas.microsoft.com/office/drawing/2014/main" xmlns="" id="{D31C474A-9C96-49D0-B844-ECD518D9991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457199" y="1315356"/>
            <a:ext cx="979713" cy="761999"/>
          </a:xfrm>
          <a:prstGeom prst="rect">
            <a:avLst/>
          </a:prstGeom>
        </p:spPr>
      </p:pic>
    </p:spTree>
    <p:extLst>
      <p:ext uri="{BB962C8B-B14F-4D97-AF65-F5344CB8AC3E}">
        <p14:creationId xmlns:p14="http://schemas.microsoft.com/office/powerpoint/2010/main" val="10430767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xmlns="" id="{9D44640C-2499-426E-8153-AD6711A76ADE}"/>
              </a:ext>
            </a:extLst>
          </p:cNvPr>
          <p:cNvGraphicFramePr>
            <a:graphicFrameLocks noChangeAspect="1"/>
          </p:cNvGraphicFramePr>
          <p:nvPr>
            <p:custDataLst>
              <p:tags r:id="rId2"/>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spid="_x0000_s1041" name="think-cell Slide" r:id="rId6" imgW="395" imgH="394" progId="TCLayout.ActiveDocument.1">
                  <p:embed/>
                </p:oleObj>
              </mc:Choice>
              <mc:Fallback>
                <p:oleObj name="think-cell Slide" r:id="rId6" imgW="395" imgH="394" progId="TCLayout.ActiveDocument.1">
                  <p:embed/>
                  <p:pic>
                    <p:nvPicPr>
                      <p:cNvPr id="9" name="Object 8" hidden="1">
                        <a:extLst>
                          <a:ext uri="{FF2B5EF4-FFF2-40B4-BE49-F238E27FC236}">
                            <a16:creationId xmlns:a16="http://schemas.microsoft.com/office/drawing/2014/main" xmlns="" id="{9D44640C-2499-426E-8153-AD6711A76ADE}"/>
                          </a:ext>
                        </a:extLst>
                      </p:cNvPr>
                      <p:cNvPicPr/>
                      <p:nvPr/>
                    </p:nvPicPr>
                    <p:blipFill>
                      <a:blip r:embed="rId7"/>
                      <a:stretch>
                        <a:fillRect/>
                      </a:stretch>
                    </p:blipFill>
                    <p:spPr>
                      <a:xfrm>
                        <a:off x="1525588" y="1588"/>
                        <a:ext cx="1588" cy="1588"/>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xmlns="" id="{CF2FDBD5-EBF7-4E73-A79B-7DB9EA8DEAE9}"/>
              </a:ext>
            </a:extLst>
          </p:cNvPr>
          <p:cNvSpPr/>
          <p:nvPr>
            <p:custDataLst>
              <p:tags r:id="rId3"/>
            </p:custDataLst>
          </p:nvPr>
        </p:nvSpPr>
        <p:spPr>
          <a:xfrm>
            <a:off x="1524000" y="0"/>
            <a:ext cx="158750" cy="158750"/>
          </a:xfrm>
          <a:prstGeom prst="rect">
            <a:avLst/>
          </a:prstGeom>
          <a:solidFill>
            <a:schemeClr val="bg1"/>
          </a:solidFill>
          <a:ln w="12700">
            <a:solidFill>
              <a:srgbClr val="6F78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en-US" sz="3200" dirty="0">
              <a:latin typeface="Arial Black" panose="020B0A04020102020204" pitchFamily="34" charset="0"/>
              <a:ea typeface="+mj-ea"/>
              <a:cs typeface="+mj-cs"/>
              <a:sym typeface="Arial Black" panose="020B0A04020102020204" pitchFamily="34" charset="0"/>
            </a:endParaRPr>
          </a:p>
        </p:txBody>
      </p:sp>
      <p:sp>
        <p:nvSpPr>
          <p:cNvPr id="5" name="Title 4">
            <a:extLst>
              <a:ext uri="{FF2B5EF4-FFF2-40B4-BE49-F238E27FC236}">
                <a16:creationId xmlns:a16="http://schemas.microsoft.com/office/drawing/2014/main" xmlns="" id="{046AA183-F072-435F-B479-F4AE1A453B4F}"/>
              </a:ext>
            </a:extLst>
          </p:cNvPr>
          <p:cNvSpPr>
            <a:spLocks noGrp="1"/>
          </p:cNvSpPr>
          <p:nvPr>
            <p:ph type="title"/>
          </p:nvPr>
        </p:nvSpPr>
        <p:spPr/>
        <p:txBody>
          <a:bodyPr/>
          <a:lstStyle/>
          <a:p>
            <a:r>
              <a:rPr lang="en-US" dirty="0"/>
              <a:t>Preconversation Self-Assessment</a:t>
            </a:r>
          </a:p>
        </p:txBody>
      </p:sp>
      <p:sp>
        <p:nvSpPr>
          <p:cNvPr id="54" name="Freeform 18">
            <a:extLst>
              <a:ext uri="{FF2B5EF4-FFF2-40B4-BE49-F238E27FC236}">
                <a16:creationId xmlns:a16="http://schemas.microsoft.com/office/drawing/2014/main" xmlns="" id="{DEF9DBA6-BB16-4AA2-8097-635146667CE7}"/>
              </a:ext>
            </a:extLst>
          </p:cNvPr>
          <p:cNvSpPr/>
          <p:nvPr/>
        </p:nvSpPr>
        <p:spPr>
          <a:xfrm>
            <a:off x="457200" y="813181"/>
            <a:ext cx="11274552" cy="527939"/>
          </a:xfrm>
          <a:custGeom>
            <a:avLst/>
            <a:gdLst/>
            <a:ahLst/>
            <a:cxnLst/>
            <a:rect l="l" t="t" r="r" b="b"/>
            <a:pathLst>
              <a:path w="9136469" h="495300">
                <a:moveTo>
                  <a:pt x="0" y="495300"/>
                </a:moveTo>
                <a:lnTo>
                  <a:pt x="9136469" y="495300"/>
                </a:lnTo>
                <a:lnTo>
                  <a:pt x="9136469" y="0"/>
                </a:lnTo>
                <a:lnTo>
                  <a:pt x="0" y="0"/>
                </a:lnTo>
                <a:close/>
              </a:path>
            </a:pathLst>
          </a:custGeom>
          <a:solidFill>
            <a:schemeClr val="tx2">
              <a:lumMod val="10000"/>
              <a:lumOff val="90000"/>
            </a:schemeClr>
          </a:solidFill>
        </p:spPr>
        <p:txBody>
          <a:bodyPr/>
          <a:lstStyle/>
          <a:p>
            <a:r>
              <a:rPr lang="en-US" sz="1400" b="1" dirty="0">
                <a:solidFill>
                  <a:srgbClr val="000000"/>
                </a:solidFill>
              </a:rPr>
              <a:t>Instructions: </a:t>
            </a:r>
            <a:r>
              <a:rPr lang="en-US" sz="1400" dirty="0">
                <a:solidFill>
                  <a:srgbClr val="000000"/>
                </a:solidFill>
              </a:rPr>
              <a:t>Use the reflection questions in this self-assessment to evaluate how you have reacted to change in the past and how you can support employees through change. </a:t>
            </a:r>
            <a:r>
              <a:rPr lang="en-US" sz="1400" b="1" dirty="0">
                <a:solidFill>
                  <a:srgbClr val="000000"/>
                </a:solidFill>
              </a:rPr>
              <a:t> </a:t>
            </a:r>
            <a:endParaRPr lang="en-US" sz="1400" dirty="0">
              <a:solidFill>
                <a:srgbClr val="000000"/>
              </a:solidFill>
            </a:endParaRPr>
          </a:p>
        </p:txBody>
      </p:sp>
      <p:graphicFrame>
        <p:nvGraphicFramePr>
          <p:cNvPr id="56" name="Table 56">
            <a:extLst>
              <a:ext uri="{FF2B5EF4-FFF2-40B4-BE49-F238E27FC236}">
                <a16:creationId xmlns:a16="http://schemas.microsoft.com/office/drawing/2014/main" xmlns="" id="{8A92BFE6-2F32-493B-90C0-1E76131462F8}"/>
              </a:ext>
            </a:extLst>
          </p:cNvPr>
          <p:cNvGraphicFramePr>
            <a:graphicFrameLocks noGrp="1"/>
          </p:cNvGraphicFramePr>
          <p:nvPr>
            <p:extLst>
              <p:ext uri="{D42A27DB-BD31-4B8C-83A1-F6EECF244321}">
                <p14:modId xmlns:p14="http://schemas.microsoft.com/office/powerpoint/2010/main" val="1924983095"/>
              </p:ext>
            </p:extLst>
          </p:nvPr>
        </p:nvGraphicFramePr>
        <p:xfrm>
          <a:off x="457200" y="1417163"/>
          <a:ext cx="11301058" cy="4627655"/>
        </p:xfrm>
        <a:graphic>
          <a:graphicData uri="http://schemas.openxmlformats.org/drawingml/2006/table">
            <a:tbl>
              <a:tblPr firstRow="1" bandRow="1">
                <a:tableStyleId>{2D5ABB26-0587-4C30-8999-92F81FD0307C}</a:tableStyleId>
              </a:tblPr>
              <a:tblGrid>
                <a:gridCol w="6380922">
                  <a:extLst>
                    <a:ext uri="{9D8B030D-6E8A-4147-A177-3AD203B41FA5}">
                      <a16:colId xmlns:a16="http://schemas.microsoft.com/office/drawing/2014/main" xmlns="" val="2909126619"/>
                    </a:ext>
                  </a:extLst>
                </a:gridCol>
                <a:gridCol w="4920136">
                  <a:extLst>
                    <a:ext uri="{9D8B030D-6E8A-4147-A177-3AD203B41FA5}">
                      <a16:colId xmlns:a16="http://schemas.microsoft.com/office/drawing/2014/main" xmlns="" val="2258857660"/>
                    </a:ext>
                  </a:extLst>
                </a:gridCol>
              </a:tblGrid>
              <a:tr h="396015">
                <a:tc>
                  <a:txBody>
                    <a:bodyPr/>
                    <a:lstStyle/>
                    <a:p>
                      <a:r>
                        <a:rPr lang="en-US" sz="1200" b="1" dirty="0">
                          <a:solidFill>
                            <a:schemeClr val="bg1"/>
                          </a:solidFill>
                        </a:rPr>
                        <a:t>Questions</a:t>
                      </a:r>
                    </a:p>
                  </a:txBody>
                  <a:tcPr>
                    <a:lnB w="12700" cap="flat" cmpd="sng" algn="ctr">
                      <a:solidFill>
                        <a:schemeClr val="bg1">
                          <a:lumMod val="50000"/>
                        </a:schemeClr>
                      </a:solidFill>
                      <a:prstDash val="solid"/>
                      <a:round/>
                      <a:headEnd type="none" w="med" len="med"/>
                      <a:tailEnd type="none" w="med" len="med"/>
                    </a:lnB>
                    <a:solidFill>
                      <a:schemeClr val="tx2"/>
                    </a:solidFill>
                  </a:tcPr>
                </a:tc>
                <a:tc>
                  <a:txBody>
                    <a:bodyPr/>
                    <a:lstStyle/>
                    <a:p>
                      <a:r>
                        <a:rPr lang="en-US" sz="1200" b="1" dirty="0">
                          <a:solidFill>
                            <a:schemeClr val="bg1"/>
                          </a:solidFill>
                        </a:rPr>
                        <a:t>Response</a:t>
                      </a:r>
                    </a:p>
                  </a:txBody>
                  <a:tcPr>
                    <a:lnB w="12700" cap="flat" cmpd="sng" algn="ctr">
                      <a:solidFill>
                        <a:schemeClr val="bg1">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xmlns="" val="1368676495"/>
                  </a:ext>
                </a:extLst>
              </a:tr>
              <a:tr h="84632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What was my initial reaction to similar scenarios in the past? Did I feel anxious, frustrated or overwhelmed?</a:t>
                      </a:r>
                      <a:endParaRPr lang="en-US" sz="1400" dirty="0">
                        <a:solidFill>
                          <a:srgbClr val="000000"/>
                        </a:solidFill>
                        <a:latin typeface="+mn-lt"/>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925079764"/>
                  </a:ext>
                </a:extLst>
              </a:tr>
              <a:tr h="84632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What was the most productive thing I did to work through these emotions?</a:t>
                      </a:r>
                      <a:endParaRPr lang="en-US" sz="1400" dirty="0">
                        <a:solidFill>
                          <a:srgbClr val="000000"/>
                        </a:solidFill>
                        <a:latin typeface="+mn-lt"/>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812017091"/>
                  </a:ext>
                </a:extLst>
              </a:tr>
              <a:tr h="84632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What can I learn from my reaction that might apply to how I communicate with my direct reports or how I approach the conversation? What learnings might I share with them?</a:t>
                      </a:r>
                      <a:endParaRPr lang="en-US" sz="1400" dirty="0">
                        <a:solidFill>
                          <a:srgbClr val="000000"/>
                        </a:solidFill>
                        <a:latin typeface="+mn-lt"/>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3226702662"/>
                  </a:ext>
                </a:extLst>
              </a:tr>
              <a:tr h="84632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What should I do differently compared to how leaders communicated with me during similar experiences or how I have communicated with others in the past?</a:t>
                      </a:r>
                      <a:endParaRPr lang="en-US" sz="1400" dirty="0">
                        <a:solidFill>
                          <a:srgbClr val="000000"/>
                        </a:solidFill>
                        <a:latin typeface="+mn-lt"/>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195668730"/>
                  </a:ext>
                </a:extLst>
              </a:tr>
              <a:tr h="84632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Are there any peers or leaders whose approach to communicating during times of change or crisis that I admire? How can I emulate them?</a:t>
                      </a:r>
                      <a:endParaRPr lang="en-US" sz="1400" dirty="0">
                        <a:solidFill>
                          <a:srgbClr val="000000"/>
                        </a:solidFill>
                        <a:latin typeface="+mn-lt"/>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766256752"/>
                  </a:ext>
                </a:extLst>
              </a:tr>
            </a:tbl>
          </a:graphicData>
        </a:graphic>
      </p:graphicFrame>
    </p:spTree>
    <p:extLst>
      <p:ext uri="{BB962C8B-B14F-4D97-AF65-F5344CB8AC3E}">
        <p14:creationId xmlns:p14="http://schemas.microsoft.com/office/powerpoint/2010/main" val="37102789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BCB631-2A4F-4DB8-8B33-CCCE246123F0}"/>
              </a:ext>
            </a:extLst>
          </p:cNvPr>
          <p:cNvSpPr>
            <a:spLocks noGrp="1"/>
          </p:cNvSpPr>
          <p:nvPr>
            <p:ph type="title"/>
          </p:nvPr>
        </p:nvSpPr>
        <p:spPr>
          <a:xfrm>
            <a:off x="457200" y="366713"/>
            <a:ext cx="11276013" cy="443198"/>
          </a:xfrm>
        </p:spPr>
        <p:txBody>
          <a:bodyPr/>
          <a:lstStyle/>
          <a:p>
            <a:r>
              <a:rPr lang="en-US" dirty="0"/>
              <a:t>Checklist: Creating Safe One-on-One Environments</a:t>
            </a:r>
          </a:p>
        </p:txBody>
      </p:sp>
      <p:sp>
        <p:nvSpPr>
          <p:cNvPr id="3" name="Rectangle 2">
            <a:extLst>
              <a:ext uri="{FF2B5EF4-FFF2-40B4-BE49-F238E27FC236}">
                <a16:creationId xmlns:a16="http://schemas.microsoft.com/office/drawing/2014/main" xmlns="" id="{7F0E3DA2-D680-4409-8421-AAA51F44E249}"/>
              </a:ext>
            </a:extLst>
          </p:cNvPr>
          <p:cNvSpPr/>
          <p:nvPr/>
        </p:nvSpPr>
        <p:spPr>
          <a:xfrm>
            <a:off x="457198" y="945286"/>
            <a:ext cx="11002161" cy="523220"/>
          </a:xfrm>
          <a:prstGeom prst="rect">
            <a:avLst/>
          </a:prstGeom>
          <a:solidFill>
            <a:schemeClr val="tx2">
              <a:lumMod val="10000"/>
              <a:lumOff val="90000"/>
            </a:schemeClr>
          </a:solidFill>
        </p:spPr>
        <p:txBody>
          <a:bodyPr wrap="square">
            <a:spAutoFit/>
          </a:bodyPr>
          <a:lstStyle/>
          <a:p>
            <a:r>
              <a:rPr lang="en-US" sz="1400" b="1" dirty="0"/>
              <a:t>Instructions: </a:t>
            </a:r>
            <a:r>
              <a:rPr lang="en-US" sz="1400" dirty="0"/>
              <a:t>Use this checklist to establish an environment where direct reports feel safe to provide candid, honest feedback about their experiences.</a:t>
            </a:r>
          </a:p>
        </p:txBody>
      </p:sp>
      <p:sp>
        <p:nvSpPr>
          <p:cNvPr id="4" name="Rectangle 3">
            <a:extLst>
              <a:ext uri="{FF2B5EF4-FFF2-40B4-BE49-F238E27FC236}">
                <a16:creationId xmlns:a16="http://schemas.microsoft.com/office/drawing/2014/main" xmlns="" id="{1E734BB0-FB09-405D-B6CA-71C9CD5A6DD6}"/>
              </a:ext>
            </a:extLst>
          </p:cNvPr>
          <p:cNvSpPr/>
          <p:nvPr/>
        </p:nvSpPr>
        <p:spPr>
          <a:xfrm>
            <a:off x="457198" y="1789854"/>
            <a:ext cx="11121005" cy="3762761"/>
          </a:xfrm>
          <a:prstGeom prst="rect">
            <a:avLst/>
          </a:prstGeom>
          <a:ln>
            <a:solidFill>
              <a:schemeClr val="tx1"/>
            </a:solidFill>
          </a:ln>
        </p:spPr>
        <p:txBody>
          <a:bodyPr wrap="square">
            <a:spAutoFit/>
          </a:bodyPr>
          <a:lstStyle/>
          <a:p>
            <a:pPr>
              <a:lnSpc>
                <a:spcPct val="107000"/>
              </a:lnSpc>
              <a:spcAft>
                <a:spcPts val="800"/>
              </a:spcAft>
            </a:pPr>
            <a:r>
              <a:rPr lang="en-US" sz="2000" b="1" dirty="0">
                <a:ea typeface="Calibri" panose="020F0502020204030204" pitchFamily="34" charset="0"/>
                <a:cs typeface="Times New Roman" panose="02020603050405020304" pitchFamily="18" charset="0"/>
              </a:rPr>
              <a:t>Create a safe environment for direct reports to speak openly:</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a typeface="Calibri" panose="020F0502020204030204" pitchFamily="34" charset="0"/>
                <a:cs typeface="Times New Roman" panose="02020603050405020304" pitchFamily="18" charset="0"/>
              </a:rPr>
              <a:t>Establish that you will keep the conversation private.</a:t>
            </a:r>
          </a:p>
          <a:p>
            <a:pPr marL="342900" marR="0" lvl="0" indent="-342900">
              <a:lnSpc>
                <a:spcPct val="107000"/>
              </a:lnSpc>
              <a:spcBef>
                <a:spcPts val="0"/>
              </a:spcBef>
              <a:spcAft>
                <a:spcPts val="0"/>
              </a:spcAft>
              <a:buFont typeface="Wingdings" panose="05000000000000000000" pitchFamily="2" charset="2"/>
              <a:buChar char=""/>
            </a:pPr>
            <a:endParaRPr lang="en-US"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a typeface="Calibri" panose="020F0502020204030204" pitchFamily="34" charset="0"/>
                <a:cs typeface="Times New Roman" panose="02020603050405020304" pitchFamily="18" charset="0"/>
              </a:rPr>
              <a:t>Ask straightforward, probing questions.</a:t>
            </a:r>
          </a:p>
          <a:p>
            <a:pPr marL="342900" marR="0" lvl="0" indent="-342900">
              <a:lnSpc>
                <a:spcPct val="107000"/>
              </a:lnSpc>
              <a:spcBef>
                <a:spcPts val="0"/>
              </a:spcBef>
              <a:spcAft>
                <a:spcPts val="0"/>
              </a:spcAft>
              <a:buFont typeface="Wingdings" panose="05000000000000000000" pitchFamily="2" charset="2"/>
              <a:buChar char=""/>
            </a:pPr>
            <a:endParaRPr lang="en-US"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a typeface="Calibri" panose="020F0502020204030204" pitchFamily="34" charset="0"/>
                <a:cs typeface="Times New Roman" panose="02020603050405020304" pitchFamily="18" charset="0"/>
              </a:rPr>
              <a:t>Listen to responses without passing judgment or trying to find an immediate solution.</a:t>
            </a:r>
          </a:p>
          <a:p>
            <a:pPr marL="342900" marR="0" lvl="0" indent="-342900">
              <a:lnSpc>
                <a:spcPct val="107000"/>
              </a:lnSpc>
              <a:spcBef>
                <a:spcPts val="0"/>
              </a:spcBef>
              <a:spcAft>
                <a:spcPts val="0"/>
              </a:spcAft>
              <a:buFont typeface="Wingdings" panose="05000000000000000000" pitchFamily="2" charset="2"/>
              <a:buChar char=""/>
            </a:pPr>
            <a:endParaRPr lang="en-US"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a typeface="Calibri" panose="020F0502020204030204" pitchFamily="34" charset="0"/>
                <a:cs typeface="Times New Roman" panose="02020603050405020304" pitchFamily="18" charset="0"/>
              </a:rPr>
              <a:t>Have the conversation in a context the employee feels comfortable with.</a:t>
            </a:r>
          </a:p>
          <a:p>
            <a:pPr marL="342900" marR="0" lvl="0" indent="-342900">
              <a:lnSpc>
                <a:spcPct val="107000"/>
              </a:lnSpc>
              <a:spcBef>
                <a:spcPts val="0"/>
              </a:spcBef>
              <a:spcAft>
                <a:spcPts val="0"/>
              </a:spcAft>
              <a:buFont typeface="Wingdings" panose="05000000000000000000" pitchFamily="2" charset="2"/>
              <a:buChar char=""/>
            </a:pPr>
            <a:endParaRPr lang="en-US"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a typeface="Calibri" panose="020F0502020204030204" pitchFamily="34" charset="0"/>
                <a:cs typeface="Times New Roman" panose="02020603050405020304" pitchFamily="18" charset="0"/>
              </a:rPr>
              <a:t>Relate to your own past experiences to demonstrate sympathy.</a:t>
            </a:r>
          </a:p>
          <a:p>
            <a:pPr marL="342900" marR="0" lvl="0" indent="-342900">
              <a:lnSpc>
                <a:spcPct val="107000"/>
              </a:lnSpc>
              <a:spcBef>
                <a:spcPts val="0"/>
              </a:spcBef>
              <a:spcAft>
                <a:spcPts val="0"/>
              </a:spcAft>
              <a:buFont typeface="Wingdings" panose="05000000000000000000" pitchFamily="2" charset="2"/>
              <a:buChar char=""/>
            </a:pPr>
            <a:endParaRPr lang="en-US"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a typeface="Calibri" panose="020F0502020204030204" pitchFamily="34" charset="0"/>
                <a:cs typeface="Times New Roman" panose="02020603050405020304" pitchFamily="18" charset="0"/>
              </a:rPr>
              <a:t>Actively listen and model curiosity as the individual shares their experiences.</a:t>
            </a:r>
          </a:p>
        </p:txBody>
      </p:sp>
    </p:spTree>
    <p:extLst>
      <p:ext uri="{BB962C8B-B14F-4D97-AF65-F5344CB8AC3E}">
        <p14:creationId xmlns:p14="http://schemas.microsoft.com/office/powerpoint/2010/main" val="4120090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xmlns="" id="{9D44640C-2499-426E-8153-AD6711A76ADE}"/>
              </a:ext>
            </a:extLst>
          </p:cNvPr>
          <p:cNvGraphicFramePr>
            <a:graphicFrameLocks noChangeAspect="1"/>
          </p:cNvGraphicFramePr>
          <p:nvPr>
            <p:custDataLst>
              <p:tags r:id="rId2"/>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spid="_x0000_s2065" name="think-cell Slide" r:id="rId6" imgW="395" imgH="394" progId="TCLayout.ActiveDocument.1">
                  <p:embed/>
                </p:oleObj>
              </mc:Choice>
              <mc:Fallback>
                <p:oleObj name="think-cell Slide" r:id="rId6" imgW="395" imgH="394" progId="TCLayout.ActiveDocument.1">
                  <p:embed/>
                  <p:pic>
                    <p:nvPicPr>
                      <p:cNvPr id="9" name="Object 8" hidden="1">
                        <a:extLst>
                          <a:ext uri="{FF2B5EF4-FFF2-40B4-BE49-F238E27FC236}">
                            <a16:creationId xmlns:a16="http://schemas.microsoft.com/office/drawing/2014/main" xmlns="" id="{9D44640C-2499-426E-8153-AD6711A76ADE}"/>
                          </a:ext>
                        </a:extLst>
                      </p:cNvPr>
                      <p:cNvPicPr/>
                      <p:nvPr/>
                    </p:nvPicPr>
                    <p:blipFill>
                      <a:blip r:embed="rId7"/>
                      <a:stretch>
                        <a:fillRect/>
                      </a:stretch>
                    </p:blipFill>
                    <p:spPr>
                      <a:xfrm>
                        <a:off x="1525588" y="1588"/>
                        <a:ext cx="1588" cy="1588"/>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xmlns="" id="{CF2FDBD5-EBF7-4E73-A79B-7DB9EA8DEAE9}"/>
              </a:ext>
            </a:extLst>
          </p:cNvPr>
          <p:cNvSpPr/>
          <p:nvPr>
            <p:custDataLst>
              <p:tags r:id="rId3"/>
            </p:custDataLst>
          </p:nvPr>
        </p:nvSpPr>
        <p:spPr>
          <a:xfrm>
            <a:off x="1524000" y="0"/>
            <a:ext cx="158750" cy="158750"/>
          </a:xfrm>
          <a:prstGeom prst="rect">
            <a:avLst/>
          </a:prstGeom>
          <a:solidFill>
            <a:schemeClr val="bg1"/>
          </a:solidFill>
          <a:ln w="12700">
            <a:solidFill>
              <a:srgbClr val="6F78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en-US" sz="3200" dirty="0">
              <a:latin typeface="Arial Black" panose="020B0A04020102020204" pitchFamily="34" charset="0"/>
              <a:ea typeface="+mj-ea"/>
              <a:cs typeface="+mj-cs"/>
              <a:sym typeface="Arial Black" panose="020B0A04020102020204" pitchFamily="34" charset="0"/>
            </a:endParaRPr>
          </a:p>
        </p:txBody>
      </p:sp>
      <p:sp>
        <p:nvSpPr>
          <p:cNvPr id="5" name="Title 4">
            <a:extLst>
              <a:ext uri="{FF2B5EF4-FFF2-40B4-BE49-F238E27FC236}">
                <a16:creationId xmlns:a16="http://schemas.microsoft.com/office/drawing/2014/main" xmlns="" id="{046AA183-F072-435F-B479-F4AE1A453B4F}"/>
              </a:ext>
            </a:extLst>
          </p:cNvPr>
          <p:cNvSpPr>
            <a:spLocks noGrp="1"/>
          </p:cNvSpPr>
          <p:nvPr>
            <p:ph type="title"/>
          </p:nvPr>
        </p:nvSpPr>
        <p:spPr/>
        <p:txBody>
          <a:bodyPr/>
          <a:lstStyle/>
          <a:p>
            <a:r>
              <a:rPr lang="en-US" dirty="0"/>
              <a:t>Employee Dialogue Guide</a:t>
            </a:r>
          </a:p>
        </p:txBody>
      </p:sp>
      <p:sp>
        <p:nvSpPr>
          <p:cNvPr id="54" name="Freeform 18">
            <a:extLst>
              <a:ext uri="{FF2B5EF4-FFF2-40B4-BE49-F238E27FC236}">
                <a16:creationId xmlns:a16="http://schemas.microsoft.com/office/drawing/2014/main" xmlns="" id="{DEF9DBA6-BB16-4AA2-8097-635146667CE7}"/>
              </a:ext>
            </a:extLst>
          </p:cNvPr>
          <p:cNvSpPr/>
          <p:nvPr/>
        </p:nvSpPr>
        <p:spPr>
          <a:xfrm>
            <a:off x="457200" y="813181"/>
            <a:ext cx="11274552" cy="548259"/>
          </a:xfrm>
          <a:custGeom>
            <a:avLst/>
            <a:gdLst/>
            <a:ahLst/>
            <a:cxnLst/>
            <a:rect l="l" t="t" r="r" b="b"/>
            <a:pathLst>
              <a:path w="9136469" h="495300">
                <a:moveTo>
                  <a:pt x="0" y="495300"/>
                </a:moveTo>
                <a:lnTo>
                  <a:pt x="9136469" y="495300"/>
                </a:lnTo>
                <a:lnTo>
                  <a:pt x="9136469" y="0"/>
                </a:lnTo>
                <a:lnTo>
                  <a:pt x="0" y="0"/>
                </a:lnTo>
                <a:close/>
              </a:path>
            </a:pathLst>
          </a:custGeom>
          <a:solidFill>
            <a:schemeClr val="tx2">
              <a:lumMod val="10000"/>
              <a:lumOff val="90000"/>
            </a:schemeClr>
          </a:solidFill>
        </p:spPr>
        <p:txBody>
          <a:bodyPr/>
          <a:lstStyle/>
          <a:p>
            <a:r>
              <a:rPr lang="en-US" sz="1400" b="1" dirty="0">
                <a:solidFill>
                  <a:srgbClr val="000000"/>
                </a:solidFill>
              </a:rPr>
              <a:t>Instructions: </a:t>
            </a:r>
            <a:r>
              <a:rPr lang="en-US" sz="1400" dirty="0">
                <a:solidFill>
                  <a:srgbClr val="000000"/>
                </a:solidFill>
              </a:rPr>
              <a:t>Use the questions in this discussion guide as a basis for a conversation to gauge employee wellbeing. Note employees’ responses in the right column. </a:t>
            </a:r>
          </a:p>
        </p:txBody>
      </p:sp>
      <p:graphicFrame>
        <p:nvGraphicFramePr>
          <p:cNvPr id="56" name="Table 56">
            <a:extLst>
              <a:ext uri="{FF2B5EF4-FFF2-40B4-BE49-F238E27FC236}">
                <a16:creationId xmlns:a16="http://schemas.microsoft.com/office/drawing/2014/main" xmlns="" id="{8A92BFE6-2F32-493B-90C0-1E76131462F8}"/>
              </a:ext>
            </a:extLst>
          </p:cNvPr>
          <p:cNvGraphicFramePr>
            <a:graphicFrameLocks noGrp="1"/>
          </p:cNvGraphicFramePr>
          <p:nvPr>
            <p:extLst>
              <p:ext uri="{D42A27DB-BD31-4B8C-83A1-F6EECF244321}">
                <p14:modId xmlns:p14="http://schemas.microsoft.com/office/powerpoint/2010/main" val="2220274351"/>
              </p:ext>
            </p:extLst>
          </p:nvPr>
        </p:nvGraphicFramePr>
        <p:xfrm>
          <a:off x="457200" y="1541399"/>
          <a:ext cx="11301058" cy="4647512"/>
        </p:xfrm>
        <a:graphic>
          <a:graphicData uri="http://schemas.openxmlformats.org/drawingml/2006/table">
            <a:tbl>
              <a:tblPr firstRow="1" bandRow="1">
                <a:tableStyleId>{2D5ABB26-0587-4C30-8999-92F81FD0307C}</a:tableStyleId>
              </a:tblPr>
              <a:tblGrid>
                <a:gridCol w="6380922">
                  <a:extLst>
                    <a:ext uri="{9D8B030D-6E8A-4147-A177-3AD203B41FA5}">
                      <a16:colId xmlns:a16="http://schemas.microsoft.com/office/drawing/2014/main" xmlns="" val="2909126619"/>
                    </a:ext>
                  </a:extLst>
                </a:gridCol>
                <a:gridCol w="4920136">
                  <a:extLst>
                    <a:ext uri="{9D8B030D-6E8A-4147-A177-3AD203B41FA5}">
                      <a16:colId xmlns:a16="http://schemas.microsoft.com/office/drawing/2014/main" xmlns="" val="2258857660"/>
                    </a:ext>
                  </a:extLst>
                </a:gridCol>
              </a:tblGrid>
              <a:tr h="379116">
                <a:tc>
                  <a:txBody>
                    <a:bodyPr/>
                    <a:lstStyle/>
                    <a:p>
                      <a:r>
                        <a:rPr lang="en-US" sz="1200" b="1" dirty="0">
                          <a:solidFill>
                            <a:schemeClr val="bg1"/>
                          </a:solidFill>
                        </a:rPr>
                        <a:t>Questions</a:t>
                      </a:r>
                    </a:p>
                  </a:txBody>
                  <a:tcPr>
                    <a:lnB w="12700" cap="flat" cmpd="sng" algn="ctr">
                      <a:solidFill>
                        <a:schemeClr val="bg1">
                          <a:lumMod val="50000"/>
                        </a:schemeClr>
                      </a:solidFill>
                      <a:prstDash val="solid"/>
                      <a:round/>
                      <a:headEnd type="none" w="med" len="med"/>
                      <a:tailEnd type="none" w="med" len="med"/>
                    </a:lnB>
                    <a:solidFill>
                      <a:schemeClr val="tx2"/>
                    </a:solidFill>
                  </a:tcPr>
                </a:tc>
                <a:tc>
                  <a:txBody>
                    <a:bodyPr/>
                    <a:lstStyle/>
                    <a:p>
                      <a:r>
                        <a:rPr lang="en-US" sz="1200" b="1" dirty="0">
                          <a:solidFill>
                            <a:schemeClr val="bg1"/>
                          </a:solidFill>
                        </a:rPr>
                        <a:t>Response</a:t>
                      </a:r>
                    </a:p>
                  </a:txBody>
                  <a:tcPr>
                    <a:lnB w="12700" cap="flat" cmpd="sng" algn="ctr">
                      <a:solidFill>
                        <a:schemeClr val="bg1">
                          <a:lumMod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xmlns="" val="1368676495"/>
                  </a:ext>
                </a:extLst>
              </a:tr>
              <a:tr h="47978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rPr>
                        <a:t>How can I support you?</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925079764"/>
                  </a:ext>
                </a:extLst>
              </a:tr>
              <a:tr h="56853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rPr>
                        <a:t>How are you and your family doing?</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812017091"/>
                  </a:ext>
                </a:extLst>
              </a:tr>
              <a:tr h="55900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rPr>
                        <a:t>Are there any resources I can help you find?</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3226702662"/>
                  </a:ext>
                </a:extLst>
              </a:tr>
              <a:tr h="49614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400" dirty="0">
                        <a:solidFill>
                          <a:srgbClr val="000000"/>
                        </a:solidFill>
                        <a:latin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rPr>
                        <a:t>How do you work best when working remotely?</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400" dirty="0">
                        <a:solidFill>
                          <a:srgbClr val="000000"/>
                        </a:solidFill>
                        <a:latin typeface="+mn-lt"/>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2195668730"/>
                  </a:ext>
                </a:extLst>
              </a:tr>
              <a:tr h="48153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400" dirty="0">
                        <a:solidFill>
                          <a:srgbClr val="000000"/>
                        </a:solidFill>
                        <a:latin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rPr>
                        <a:t>What do you need to work more effectively and comfortably?</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400" dirty="0">
                        <a:solidFill>
                          <a:srgbClr val="000000"/>
                        </a:solidFill>
                        <a:latin typeface="+mn-lt"/>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766256752"/>
                  </a:ext>
                </a:extLst>
              </a:tr>
              <a:tr h="59901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rPr>
                        <a:t>What other support do you need and from whom?</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3967649421"/>
                  </a:ext>
                </a:extLst>
              </a:tr>
              <a:tr h="59901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rPr>
                        <a:t>What is your personal outlook right now? </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46840111"/>
                  </a:ext>
                </a:extLst>
              </a:tr>
            </a:tbl>
          </a:graphicData>
        </a:graphic>
      </p:graphicFrame>
    </p:spTree>
    <p:extLst>
      <p:ext uri="{BB962C8B-B14F-4D97-AF65-F5344CB8AC3E}">
        <p14:creationId xmlns:p14="http://schemas.microsoft.com/office/powerpoint/2010/main" val="25209113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DC3B45D-A4F2-4648-A989-033E0ACF1017}"/>
              </a:ext>
            </a:extLst>
          </p:cNvPr>
          <p:cNvSpPr>
            <a:spLocks noGrp="1"/>
          </p:cNvSpPr>
          <p:nvPr>
            <p:ph type="title"/>
          </p:nvPr>
        </p:nvSpPr>
        <p:spPr/>
        <p:txBody>
          <a:bodyPr/>
          <a:lstStyle/>
          <a:p>
            <a:r>
              <a:rPr lang="en-US" sz="2400" dirty="0"/>
              <a:t>Overview: Encourage Peer Support</a:t>
            </a:r>
          </a:p>
        </p:txBody>
      </p:sp>
      <p:sp>
        <p:nvSpPr>
          <p:cNvPr id="4" name="Content Placeholder 3">
            <a:extLst>
              <a:ext uri="{FF2B5EF4-FFF2-40B4-BE49-F238E27FC236}">
                <a16:creationId xmlns:a16="http://schemas.microsoft.com/office/drawing/2014/main" xmlns="" id="{1777B1B9-7F8B-4DC2-8646-30EAE565CC0A}"/>
              </a:ext>
            </a:extLst>
          </p:cNvPr>
          <p:cNvSpPr>
            <a:spLocks noGrp="1"/>
          </p:cNvSpPr>
          <p:nvPr>
            <p:ph sz="half" idx="2"/>
          </p:nvPr>
        </p:nvSpPr>
        <p:spPr>
          <a:xfrm>
            <a:off x="457199" y="3229407"/>
            <a:ext cx="11274551" cy="2392578"/>
          </a:xfrm>
        </p:spPr>
        <p:txBody>
          <a:bodyPr/>
          <a:lstStyle/>
          <a:p>
            <a:pPr marL="0" indent="0">
              <a:buNone/>
            </a:pPr>
            <a:r>
              <a:rPr lang="en-US" sz="2000" b="1" dirty="0"/>
              <a:t>What You Should Do</a:t>
            </a:r>
          </a:p>
          <a:p>
            <a:r>
              <a:rPr lang="en-US" sz="1800" dirty="0"/>
              <a:t>Set and manage team expectations. (</a:t>
            </a:r>
            <a:r>
              <a:rPr lang="en-US" sz="1800" dirty="0">
                <a:hlinkClick r:id="rId2" action="ppaction://hlinksldjump"/>
              </a:rPr>
              <a:t>Team Norm Creation Exercise</a:t>
            </a:r>
            <a:r>
              <a:rPr lang="en-US" sz="1800" dirty="0"/>
              <a:t>)</a:t>
            </a:r>
          </a:p>
          <a:p>
            <a:r>
              <a:rPr lang="en-US" sz="1800" dirty="0"/>
              <a:t>Identify employee support networks. (</a:t>
            </a:r>
            <a:r>
              <a:rPr lang="en-US" sz="1800" dirty="0">
                <a:hlinkClick r:id="rId3" action="ppaction://hlinksldjump"/>
              </a:rPr>
              <a:t>Employee Support Network Template</a:t>
            </a:r>
            <a:r>
              <a:rPr lang="en-US" sz="1800" dirty="0"/>
              <a:t>)</a:t>
            </a:r>
          </a:p>
          <a:p>
            <a:r>
              <a:rPr lang="en-US" sz="1800" dirty="0"/>
              <a:t>Identify and empower team for peer coaching. (</a:t>
            </a:r>
            <a:r>
              <a:rPr lang="en-US" sz="1800" dirty="0">
                <a:hlinkClick r:id="rId4" action="ppaction://hlinksldjump"/>
              </a:rPr>
              <a:t>Help Employees Identify Strengths and Needs</a:t>
            </a:r>
            <a:r>
              <a:rPr lang="en-US" sz="1800" dirty="0"/>
              <a:t>, </a:t>
            </a:r>
            <a:r>
              <a:rPr lang="en-US" sz="1800" dirty="0">
                <a:hlinkClick r:id="rId5" action="ppaction://hlinksldjump"/>
              </a:rPr>
              <a:t>Map Peer Coaching Connections</a:t>
            </a:r>
            <a:r>
              <a:rPr lang="en-US" sz="1800" dirty="0"/>
              <a:t>)</a:t>
            </a:r>
          </a:p>
        </p:txBody>
      </p:sp>
      <p:sp>
        <p:nvSpPr>
          <p:cNvPr id="6" name="TextBox 5">
            <a:extLst>
              <a:ext uri="{FF2B5EF4-FFF2-40B4-BE49-F238E27FC236}">
                <a16:creationId xmlns:a16="http://schemas.microsoft.com/office/drawing/2014/main" xmlns="" id="{EAEF89E6-4A11-4A1C-AD96-79ADD9C64BAB}"/>
              </a:ext>
            </a:extLst>
          </p:cNvPr>
          <p:cNvSpPr txBox="1"/>
          <p:nvPr/>
        </p:nvSpPr>
        <p:spPr>
          <a:xfrm>
            <a:off x="1436914" y="1476315"/>
            <a:ext cx="10294836" cy="1308050"/>
          </a:xfrm>
          <a:prstGeom prst="rect">
            <a:avLst/>
          </a:prstGeom>
          <a:solidFill>
            <a:schemeClr val="bg1"/>
          </a:solidFill>
        </p:spPr>
        <p:txBody>
          <a:bodyPr wrap="square" lIns="182880" rIns="182880" rtlCol="0">
            <a:spAutoFit/>
          </a:bodyPr>
          <a:lstStyle/>
          <a:p>
            <a:r>
              <a:rPr lang="en-US" sz="2000" b="1" dirty="0"/>
              <a:t>Importance of Encouraging Peer Support:</a:t>
            </a:r>
          </a:p>
          <a:p>
            <a:endParaRPr lang="en-US" sz="500" dirty="0"/>
          </a:p>
          <a:p>
            <a:pPr marL="285750" indent="-285750">
              <a:buFont typeface="Arial" panose="020B0604020202020204" pitchFamily="34" charset="0"/>
              <a:buChar char="•"/>
            </a:pPr>
            <a:r>
              <a:rPr lang="en-US" dirty="0"/>
              <a:t>To create an environment of mutual team trust</a:t>
            </a:r>
          </a:p>
          <a:p>
            <a:pPr marL="285750" indent="-285750">
              <a:buFont typeface="Arial" panose="020B0604020202020204" pitchFamily="34" charset="0"/>
              <a:buChar char="•"/>
            </a:pPr>
            <a:r>
              <a:rPr lang="en-US" dirty="0"/>
              <a:t>To foster peer development and skill sharing</a:t>
            </a:r>
          </a:p>
          <a:p>
            <a:pPr marL="285750" indent="-285750">
              <a:buFont typeface="Arial" panose="020B0604020202020204" pitchFamily="34" charset="0"/>
              <a:buChar char="•"/>
            </a:pPr>
            <a:endParaRPr lang="en-US" dirty="0"/>
          </a:p>
        </p:txBody>
      </p:sp>
      <p:pic>
        <p:nvPicPr>
          <p:cNvPr id="7" name="Graphic 6">
            <a:extLst>
              <a:ext uri="{FF2B5EF4-FFF2-40B4-BE49-F238E27FC236}">
                <a16:creationId xmlns:a16="http://schemas.microsoft.com/office/drawing/2014/main" xmlns="" id="{D31C474A-9C96-49D0-B844-ECD518D9991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457199" y="1410606"/>
            <a:ext cx="979713" cy="761999"/>
          </a:xfrm>
          <a:prstGeom prst="rect">
            <a:avLst/>
          </a:prstGeom>
        </p:spPr>
      </p:pic>
    </p:spTree>
    <p:extLst>
      <p:ext uri="{BB962C8B-B14F-4D97-AF65-F5344CB8AC3E}">
        <p14:creationId xmlns:p14="http://schemas.microsoft.com/office/powerpoint/2010/main" val="13909021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xmlns="" id="{9D44640C-2499-426E-8153-AD6711A76ADE}"/>
              </a:ext>
            </a:extLst>
          </p:cNvPr>
          <p:cNvGraphicFramePr>
            <a:graphicFrameLocks noChangeAspect="1"/>
          </p:cNvGraphicFramePr>
          <p:nvPr>
            <p:custDataLst>
              <p:tags r:id="rId2"/>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spid="_x0000_s3090" name="think-cell Slide" r:id="rId6" imgW="395" imgH="394" progId="TCLayout.ActiveDocument.1">
                  <p:embed/>
                </p:oleObj>
              </mc:Choice>
              <mc:Fallback>
                <p:oleObj name="think-cell Slide" r:id="rId6" imgW="395" imgH="394" progId="TCLayout.ActiveDocument.1">
                  <p:embed/>
                  <p:pic>
                    <p:nvPicPr>
                      <p:cNvPr id="9" name="Object 8" hidden="1">
                        <a:extLst>
                          <a:ext uri="{FF2B5EF4-FFF2-40B4-BE49-F238E27FC236}">
                            <a16:creationId xmlns:a16="http://schemas.microsoft.com/office/drawing/2014/main" xmlns="" id="{9D44640C-2499-426E-8153-AD6711A76ADE}"/>
                          </a:ext>
                        </a:extLst>
                      </p:cNvPr>
                      <p:cNvPicPr/>
                      <p:nvPr/>
                    </p:nvPicPr>
                    <p:blipFill>
                      <a:blip r:embed="rId7"/>
                      <a:stretch>
                        <a:fillRect/>
                      </a:stretch>
                    </p:blipFill>
                    <p:spPr>
                      <a:xfrm>
                        <a:off x="1525588" y="1588"/>
                        <a:ext cx="1588" cy="1588"/>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xmlns="" id="{CF2FDBD5-EBF7-4E73-A79B-7DB9EA8DEAE9}"/>
              </a:ext>
            </a:extLst>
          </p:cNvPr>
          <p:cNvSpPr/>
          <p:nvPr>
            <p:custDataLst>
              <p:tags r:id="rId3"/>
            </p:custDataLst>
          </p:nvPr>
        </p:nvSpPr>
        <p:spPr>
          <a:xfrm>
            <a:off x="1524000" y="0"/>
            <a:ext cx="158750" cy="158750"/>
          </a:xfrm>
          <a:prstGeom prst="rect">
            <a:avLst/>
          </a:prstGeom>
          <a:solidFill>
            <a:schemeClr val="bg1"/>
          </a:solidFill>
          <a:ln w="12700">
            <a:solidFill>
              <a:srgbClr val="6F78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en-US" sz="3200" dirty="0">
              <a:latin typeface="Arial Black" panose="020B0A04020102020204" pitchFamily="34" charset="0"/>
              <a:ea typeface="+mj-ea"/>
              <a:cs typeface="+mj-cs"/>
              <a:sym typeface="Arial Black" panose="020B0A04020102020204" pitchFamily="34" charset="0"/>
            </a:endParaRPr>
          </a:p>
        </p:txBody>
      </p:sp>
      <p:sp>
        <p:nvSpPr>
          <p:cNvPr id="2" name="Title 1">
            <a:extLst>
              <a:ext uri="{FF2B5EF4-FFF2-40B4-BE49-F238E27FC236}">
                <a16:creationId xmlns:a16="http://schemas.microsoft.com/office/drawing/2014/main" xmlns="" id="{7F882FF0-B20E-E248-B87B-28610F5023A6}"/>
              </a:ext>
            </a:extLst>
          </p:cNvPr>
          <p:cNvSpPr>
            <a:spLocks noGrp="1"/>
          </p:cNvSpPr>
          <p:nvPr>
            <p:ph type="title"/>
          </p:nvPr>
        </p:nvSpPr>
        <p:spPr>
          <a:xfrm>
            <a:off x="457200" y="361950"/>
            <a:ext cx="11274552" cy="451231"/>
          </a:xfrm>
        </p:spPr>
        <p:txBody>
          <a:bodyPr/>
          <a:lstStyle/>
          <a:p>
            <a:r>
              <a:rPr lang="en-US" dirty="0"/>
              <a:t>Team Connection Checklist</a:t>
            </a:r>
          </a:p>
        </p:txBody>
      </p:sp>
      <p:sp>
        <p:nvSpPr>
          <p:cNvPr id="7" name="TextBox 6">
            <a:extLst>
              <a:ext uri="{FF2B5EF4-FFF2-40B4-BE49-F238E27FC236}">
                <a16:creationId xmlns:a16="http://schemas.microsoft.com/office/drawing/2014/main" xmlns="" id="{CE7F5A98-2E8F-49F8-9BE2-DE3631A49147}"/>
              </a:ext>
            </a:extLst>
          </p:cNvPr>
          <p:cNvSpPr txBox="1"/>
          <p:nvPr/>
        </p:nvSpPr>
        <p:spPr>
          <a:xfrm>
            <a:off x="1981200" y="7416799"/>
            <a:ext cx="266700" cy="88900"/>
          </a:xfrm>
          <a:prstGeom prst="rect">
            <a:avLst/>
          </a:prstGeom>
        </p:spPr>
        <p:txBody>
          <a:bodyPr wrap="none" lIns="0" tIns="0" rIns="0" bIns="0" anchor="t"/>
          <a:lstStyle/>
          <a:p>
            <a:r>
              <a:rPr lang="en-US" sz="500" dirty="0">
                <a:solidFill>
                  <a:srgbClr val="000000"/>
                </a:solidFill>
                <a:latin typeface="Arial"/>
              </a:rPr>
              <a:t>© 2016 </a:t>
            </a:r>
          </a:p>
        </p:txBody>
      </p:sp>
      <p:sp>
        <p:nvSpPr>
          <p:cNvPr id="10" name="TextBox 9">
            <a:extLst>
              <a:ext uri="{FF2B5EF4-FFF2-40B4-BE49-F238E27FC236}">
                <a16:creationId xmlns:a16="http://schemas.microsoft.com/office/drawing/2014/main" xmlns="" id="{39319B86-FD84-43A3-81C2-0BA376A2482E}"/>
              </a:ext>
            </a:extLst>
          </p:cNvPr>
          <p:cNvSpPr txBox="1"/>
          <p:nvPr/>
        </p:nvSpPr>
        <p:spPr>
          <a:xfrm>
            <a:off x="2197227" y="7416799"/>
            <a:ext cx="2324100" cy="88900"/>
          </a:xfrm>
          <a:prstGeom prst="rect">
            <a:avLst/>
          </a:prstGeom>
        </p:spPr>
        <p:txBody>
          <a:bodyPr lIns="0" tIns="0" rIns="0" bIns="0" anchor="t"/>
          <a:lstStyle/>
          <a:p>
            <a:r>
              <a:rPr lang="en-US" sz="500" dirty="0">
                <a:solidFill>
                  <a:srgbClr val="000000"/>
                </a:solidFill>
                <a:latin typeface="Arial"/>
              </a:rPr>
              <a:t>–2018 Gartner, Inc. and/or its affiliates. All rights reserved. </a:t>
            </a:r>
            <a:r>
              <a:rPr lang="en-US" sz="500" dirty="0">
                <a:solidFill>
                  <a:srgbClr val="191919"/>
                </a:solidFill>
                <a:latin typeface="Times New Roman"/>
              </a:rPr>
              <a:t>HRLC181397</a:t>
            </a:r>
          </a:p>
        </p:txBody>
      </p:sp>
      <p:sp>
        <p:nvSpPr>
          <p:cNvPr id="12" name="Freeform 7">
            <a:extLst>
              <a:ext uri="{FF2B5EF4-FFF2-40B4-BE49-F238E27FC236}">
                <a16:creationId xmlns:a16="http://schemas.microsoft.com/office/drawing/2014/main" xmlns="" id="{2CFA87CD-4C92-4381-A04C-6F0CA82E888C}"/>
              </a:ext>
            </a:extLst>
          </p:cNvPr>
          <p:cNvSpPr/>
          <p:nvPr/>
        </p:nvSpPr>
        <p:spPr>
          <a:xfrm>
            <a:off x="2015297" y="3166759"/>
            <a:ext cx="531587" cy="243815"/>
          </a:xfrm>
          <a:custGeom>
            <a:avLst/>
            <a:gdLst/>
            <a:ahLst/>
            <a:cxnLst/>
            <a:rect l="l" t="t" r="r" b="b"/>
            <a:pathLst>
              <a:path w="532867" h="266446">
                <a:moveTo>
                  <a:pt x="266433" y="266446"/>
                </a:moveTo>
                <a:lnTo>
                  <a:pt x="532867" y="0"/>
                </a:lnTo>
                <a:lnTo>
                  <a:pt x="0" y="0"/>
                </a:lnTo>
                <a:close/>
              </a:path>
            </a:pathLst>
          </a:custGeom>
          <a:solidFill>
            <a:srgbClr val="BED2EB"/>
          </a:solidFill>
        </p:spPr>
        <p:txBody>
          <a:bodyPr/>
          <a:lstStyle/>
          <a:p>
            <a:endParaRPr lang="en-US" dirty="0"/>
          </a:p>
        </p:txBody>
      </p:sp>
      <p:sp>
        <p:nvSpPr>
          <p:cNvPr id="13" name="Freeform 8">
            <a:extLst>
              <a:ext uri="{FF2B5EF4-FFF2-40B4-BE49-F238E27FC236}">
                <a16:creationId xmlns:a16="http://schemas.microsoft.com/office/drawing/2014/main" xmlns="" id="{0103783F-71ED-4F01-8704-7FAC89490FCF}"/>
              </a:ext>
            </a:extLst>
          </p:cNvPr>
          <p:cNvSpPr/>
          <p:nvPr/>
        </p:nvSpPr>
        <p:spPr>
          <a:xfrm>
            <a:off x="5799550" y="3166759"/>
            <a:ext cx="531587" cy="243815"/>
          </a:xfrm>
          <a:custGeom>
            <a:avLst/>
            <a:gdLst/>
            <a:ahLst/>
            <a:cxnLst/>
            <a:rect l="l" t="t" r="r" b="b"/>
            <a:pathLst>
              <a:path w="532867" h="266446">
                <a:moveTo>
                  <a:pt x="266433" y="266446"/>
                </a:moveTo>
                <a:lnTo>
                  <a:pt x="532867" y="0"/>
                </a:lnTo>
                <a:lnTo>
                  <a:pt x="0" y="0"/>
                </a:lnTo>
                <a:close/>
              </a:path>
            </a:pathLst>
          </a:custGeom>
          <a:solidFill>
            <a:srgbClr val="BED2EB"/>
          </a:solidFill>
        </p:spPr>
        <p:txBody>
          <a:bodyPr/>
          <a:lstStyle/>
          <a:p>
            <a:endParaRPr lang="en-US" dirty="0"/>
          </a:p>
        </p:txBody>
      </p:sp>
      <p:sp>
        <p:nvSpPr>
          <p:cNvPr id="14" name="Freeform 9">
            <a:extLst>
              <a:ext uri="{FF2B5EF4-FFF2-40B4-BE49-F238E27FC236}">
                <a16:creationId xmlns:a16="http://schemas.microsoft.com/office/drawing/2014/main" xmlns="" id="{68844282-7890-4DFF-9339-989C8D36FD82}"/>
              </a:ext>
            </a:extLst>
          </p:cNvPr>
          <p:cNvSpPr/>
          <p:nvPr/>
        </p:nvSpPr>
        <p:spPr>
          <a:xfrm>
            <a:off x="9508800" y="3166759"/>
            <a:ext cx="531587" cy="243815"/>
          </a:xfrm>
          <a:custGeom>
            <a:avLst/>
            <a:gdLst/>
            <a:ahLst/>
            <a:cxnLst/>
            <a:rect l="l" t="t" r="r" b="b"/>
            <a:pathLst>
              <a:path w="532867" h="266446">
                <a:moveTo>
                  <a:pt x="266433" y="266446"/>
                </a:moveTo>
                <a:lnTo>
                  <a:pt x="532866" y="0"/>
                </a:lnTo>
                <a:lnTo>
                  <a:pt x="0" y="0"/>
                </a:lnTo>
                <a:close/>
              </a:path>
            </a:pathLst>
          </a:custGeom>
          <a:solidFill>
            <a:srgbClr val="BED2EB"/>
          </a:solidFill>
        </p:spPr>
        <p:txBody>
          <a:bodyPr/>
          <a:lstStyle/>
          <a:p>
            <a:endParaRPr lang="en-US" dirty="0"/>
          </a:p>
        </p:txBody>
      </p:sp>
      <p:cxnSp>
        <p:nvCxnSpPr>
          <p:cNvPr id="16" name="Connector 11">
            <a:extLst>
              <a:ext uri="{FF2B5EF4-FFF2-40B4-BE49-F238E27FC236}">
                <a16:creationId xmlns:a16="http://schemas.microsoft.com/office/drawing/2014/main" xmlns="" id="{CD0007EB-22F4-45FB-8100-10CF27B65FEC}"/>
              </a:ext>
            </a:extLst>
          </p:cNvPr>
          <p:cNvCxnSpPr/>
          <p:nvPr/>
        </p:nvCxnSpPr>
        <p:spPr>
          <a:xfrm>
            <a:off x="1720536" y="2340751"/>
            <a:ext cx="8626223" cy="0"/>
          </a:xfrm>
          <a:prstGeom prst="line">
            <a:avLst/>
          </a:prstGeom>
          <a:noFill/>
          <a:ln w="46495" cap="sq">
            <a:solidFill>
              <a:srgbClr val="BED2EB"/>
            </a:solidFill>
          </a:ln>
        </p:spPr>
      </p:cxnSp>
      <p:sp>
        <p:nvSpPr>
          <p:cNvPr id="17" name="Freeform 12">
            <a:extLst>
              <a:ext uri="{FF2B5EF4-FFF2-40B4-BE49-F238E27FC236}">
                <a16:creationId xmlns:a16="http://schemas.microsoft.com/office/drawing/2014/main" xmlns="" id="{0F0F5ED4-9C02-49D8-A2B4-1D69596693FF}"/>
              </a:ext>
            </a:extLst>
          </p:cNvPr>
          <p:cNvSpPr/>
          <p:nvPr/>
        </p:nvSpPr>
        <p:spPr>
          <a:xfrm>
            <a:off x="1008270" y="1433609"/>
            <a:ext cx="2545654" cy="1560881"/>
          </a:xfrm>
          <a:custGeom>
            <a:avLst/>
            <a:gdLst/>
            <a:ahLst/>
            <a:cxnLst/>
            <a:rect l="l" t="t" r="r" b="b"/>
            <a:pathLst>
              <a:path w="2551785" h="1705763">
                <a:moveTo>
                  <a:pt x="0" y="1705763"/>
                </a:moveTo>
                <a:lnTo>
                  <a:pt x="2551785" y="1705763"/>
                </a:lnTo>
                <a:lnTo>
                  <a:pt x="2551785" y="0"/>
                </a:lnTo>
                <a:lnTo>
                  <a:pt x="0" y="0"/>
                </a:lnTo>
                <a:close/>
              </a:path>
            </a:pathLst>
          </a:custGeom>
          <a:solidFill>
            <a:srgbClr val="FFFFFF"/>
          </a:solidFill>
        </p:spPr>
        <p:txBody>
          <a:bodyPr/>
          <a:lstStyle/>
          <a:p>
            <a:endParaRPr lang="en-US" dirty="0"/>
          </a:p>
        </p:txBody>
      </p:sp>
      <p:sp>
        <p:nvSpPr>
          <p:cNvPr id="18" name="Freeform 13">
            <a:extLst>
              <a:ext uri="{FF2B5EF4-FFF2-40B4-BE49-F238E27FC236}">
                <a16:creationId xmlns:a16="http://schemas.microsoft.com/office/drawing/2014/main" xmlns="" id="{5B8688DE-01CB-4985-BB20-ADBFB4490DD4}"/>
              </a:ext>
            </a:extLst>
          </p:cNvPr>
          <p:cNvSpPr/>
          <p:nvPr/>
        </p:nvSpPr>
        <p:spPr>
          <a:xfrm>
            <a:off x="1008270" y="1433609"/>
            <a:ext cx="2545654" cy="1560881"/>
          </a:xfrm>
          <a:custGeom>
            <a:avLst/>
            <a:gdLst/>
            <a:ahLst/>
            <a:cxnLst/>
            <a:rect l="l" t="t" r="r" b="b"/>
            <a:pathLst>
              <a:path w="2551785" h="1705763">
                <a:moveTo>
                  <a:pt x="0" y="1705763"/>
                </a:moveTo>
                <a:lnTo>
                  <a:pt x="2551785" y="1705763"/>
                </a:lnTo>
                <a:lnTo>
                  <a:pt x="2551785" y="0"/>
                </a:lnTo>
                <a:lnTo>
                  <a:pt x="0" y="0"/>
                </a:lnTo>
                <a:close/>
              </a:path>
            </a:pathLst>
          </a:custGeom>
          <a:noFill/>
          <a:ln w="23241" cap="sq">
            <a:solidFill>
              <a:srgbClr val="BED2EB"/>
            </a:solidFill>
          </a:ln>
        </p:spPr>
        <p:txBody>
          <a:bodyPr/>
          <a:lstStyle/>
          <a:p>
            <a:endParaRPr lang="en-US" dirty="0"/>
          </a:p>
        </p:txBody>
      </p:sp>
      <p:sp>
        <p:nvSpPr>
          <p:cNvPr id="19" name="Freeform 14">
            <a:extLst>
              <a:ext uri="{FF2B5EF4-FFF2-40B4-BE49-F238E27FC236}">
                <a16:creationId xmlns:a16="http://schemas.microsoft.com/office/drawing/2014/main" xmlns="" id="{A235DAD4-2CA7-491A-BF9C-3E4C60147CD6}"/>
              </a:ext>
            </a:extLst>
          </p:cNvPr>
          <p:cNvSpPr/>
          <p:nvPr/>
        </p:nvSpPr>
        <p:spPr>
          <a:xfrm>
            <a:off x="2774912" y="1887472"/>
            <a:ext cx="164310" cy="150705"/>
          </a:xfrm>
          <a:custGeom>
            <a:avLst/>
            <a:gdLst/>
            <a:ahLst/>
            <a:cxnLst/>
            <a:rect l="l" t="t" r="r" b="b"/>
            <a:pathLst>
              <a:path w="164706" h="164694">
                <a:moveTo>
                  <a:pt x="164706" y="82347"/>
                </a:moveTo>
                <a:cubicBezTo>
                  <a:pt x="164706" y="127825"/>
                  <a:pt x="127838" y="164694"/>
                  <a:pt x="82359" y="164694"/>
                </a:cubicBezTo>
                <a:cubicBezTo>
                  <a:pt x="36868" y="164694"/>
                  <a:pt x="0" y="127825"/>
                  <a:pt x="0" y="82347"/>
                </a:cubicBezTo>
                <a:cubicBezTo>
                  <a:pt x="0" y="36868"/>
                  <a:pt x="36868" y="0"/>
                  <a:pt x="82359" y="0"/>
                </a:cubicBezTo>
                <a:cubicBezTo>
                  <a:pt x="127838" y="0"/>
                  <a:pt x="164706" y="36868"/>
                  <a:pt x="164706" y="82347"/>
                </a:cubicBezTo>
              </a:path>
            </a:pathLst>
          </a:custGeom>
          <a:solidFill>
            <a:srgbClr val="BED3EA"/>
          </a:solidFill>
        </p:spPr>
        <p:txBody>
          <a:bodyPr/>
          <a:lstStyle/>
          <a:p>
            <a:endParaRPr lang="en-US" dirty="0"/>
          </a:p>
        </p:txBody>
      </p:sp>
      <p:sp>
        <p:nvSpPr>
          <p:cNvPr id="20" name="Freeform 15">
            <a:extLst>
              <a:ext uri="{FF2B5EF4-FFF2-40B4-BE49-F238E27FC236}">
                <a16:creationId xmlns:a16="http://schemas.microsoft.com/office/drawing/2014/main" xmlns="" id="{15F93C7C-92BF-4666-885A-33CEF50E3EA3}"/>
              </a:ext>
            </a:extLst>
          </p:cNvPr>
          <p:cNvSpPr/>
          <p:nvPr/>
        </p:nvSpPr>
        <p:spPr>
          <a:xfrm>
            <a:off x="2710799" y="2056635"/>
            <a:ext cx="292538" cy="188626"/>
          </a:xfrm>
          <a:custGeom>
            <a:avLst/>
            <a:gdLst/>
            <a:ahLst/>
            <a:cxnLst/>
            <a:rect l="l" t="t" r="r" b="b"/>
            <a:pathLst>
              <a:path w="293243" h="206134">
                <a:moveTo>
                  <a:pt x="293243" y="36716"/>
                </a:moveTo>
                <a:lnTo>
                  <a:pt x="293116" y="36551"/>
                </a:lnTo>
                <a:lnTo>
                  <a:pt x="286715" y="12624"/>
                </a:lnTo>
                <a:lnTo>
                  <a:pt x="265887" y="597"/>
                </a:lnTo>
                <a:lnTo>
                  <a:pt x="265430" y="0"/>
                </a:lnTo>
                <a:lnTo>
                  <a:pt x="26898" y="0"/>
                </a:lnTo>
                <a:lnTo>
                  <a:pt x="25730" y="1537"/>
                </a:lnTo>
                <a:lnTo>
                  <a:pt x="6527" y="12624"/>
                </a:lnTo>
                <a:lnTo>
                  <a:pt x="647" y="34595"/>
                </a:lnTo>
                <a:lnTo>
                  <a:pt x="0" y="35446"/>
                </a:lnTo>
                <a:lnTo>
                  <a:pt x="127" y="36551"/>
                </a:lnTo>
                <a:lnTo>
                  <a:pt x="0" y="37008"/>
                </a:lnTo>
                <a:lnTo>
                  <a:pt x="216" y="37389"/>
                </a:lnTo>
                <a:lnTo>
                  <a:pt x="19024" y="206134"/>
                </a:lnTo>
                <a:lnTo>
                  <a:pt x="274218" y="206134"/>
                </a:lnTo>
                <a:lnTo>
                  <a:pt x="293204" y="37084"/>
                </a:lnTo>
                <a:lnTo>
                  <a:pt x="293243" y="37008"/>
                </a:lnTo>
                <a:lnTo>
                  <a:pt x="293217" y="36919"/>
                </a:lnTo>
                <a:close/>
              </a:path>
            </a:pathLst>
          </a:custGeom>
          <a:solidFill>
            <a:srgbClr val="BED3EA"/>
          </a:solidFill>
        </p:spPr>
        <p:txBody>
          <a:bodyPr/>
          <a:lstStyle/>
          <a:p>
            <a:endParaRPr lang="en-US" dirty="0"/>
          </a:p>
        </p:txBody>
      </p:sp>
      <p:sp>
        <p:nvSpPr>
          <p:cNvPr id="21" name="Freeform 16">
            <a:extLst>
              <a:ext uri="{FF2B5EF4-FFF2-40B4-BE49-F238E27FC236}">
                <a16:creationId xmlns:a16="http://schemas.microsoft.com/office/drawing/2014/main" xmlns="" id="{241E67A4-423C-4BF6-939C-086E94F4BAB9}"/>
              </a:ext>
            </a:extLst>
          </p:cNvPr>
          <p:cNvSpPr/>
          <p:nvPr/>
        </p:nvSpPr>
        <p:spPr>
          <a:xfrm>
            <a:off x="1167089" y="1887472"/>
            <a:ext cx="164310" cy="150705"/>
          </a:xfrm>
          <a:custGeom>
            <a:avLst/>
            <a:gdLst/>
            <a:ahLst/>
            <a:cxnLst/>
            <a:rect l="l" t="t" r="r" b="b"/>
            <a:pathLst>
              <a:path w="164706" h="164694">
                <a:moveTo>
                  <a:pt x="164706" y="82347"/>
                </a:moveTo>
                <a:cubicBezTo>
                  <a:pt x="164706" y="127825"/>
                  <a:pt x="127838" y="164694"/>
                  <a:pt x="82360" y="164694"/>
                </a:cubicBezTo>
                <a:cubicBezTo>
                  <a:pt x="36868" y="164694"/>
                  <a:pt x="0" y="127825"/>
                  <a:pt x="0" y="82347"/>
                </a:cubicBezTo>
                <a:cubicBezTo>
                  <a:pt x="0" y="36868"/>
                  <a:pt x="36868" y="0"/>
                  <a:pt x="82360" y="0"/>
                </a:cubicBezTo>
                <a:cubicBezTo>
                  <a:pt x="127838" y="0"/>
                  <a:pt x="164706" y="36868"/>
                  <a:pt x="164706" y="82347"/>
                </a:cubicBezTo>
              </a:path>
            </a:pathLst>
          </a:custGeom>
          <a:solidFill>
            <a:srgbClr val="BED3EA"/>
          </a:solidFill>
        </p:spPr>
        <p:txBody>
          <a:bodyPr/>
          <a:lstStyle/>
          <a:p>
            <a:endParaRPr lang="en-US" dirty="0"/>
          </a:p>
        </p:txBody>
      </p:sp>
      <p:sp>
        <p:nvSpPr>
          <p:cNvPr id="22" name="Freeform 17">
            <a:extLst>
              <a:ext uri="{FF2B5EF4-FFF2-40B4-BE49-F238E27FC236}">
                <a16:creationId xmlns:a16="http://schemas.microsoft.com/office/drawing/2014/main" xmlns="" id="{CE25343A-62EB-4710-9AF9-2431D169CC94}"/>
              </a:ext>
            </a:extLst>
          </p:cNvPr>
          <p:cNvSpPr/>
          <p:nvPr/>
        </p:nvSpPr>
        <p:spPr>
          <a:xfrm>
            <a:off x="1102977" y="2056635"/>
            <a:ext cx="292538" cy="188626"/>
          </a:xfrm>
          <a:custGeom>
            <a:avLst/>
            <a:gdLst/>
            <a:ahLst/>
            <a:cxnLst/>
            <a:rect l="l" t="t" r="r" b="b"/>
            <a:pathLst>
              <a:path w="293243" h="206134">
                <a:moveTo>
                  <a:pt x="293243" y="36716"/>
                </a:moveTo>
                <a:lnTo>
                  <a:pt x="293116" y="36551"/>
                </a:lnTo>
                <a:lnTo>
                  <a:pt x="286715" y="12624"/>
                </a:lnTo>
                <a:lnTo>
                  <a:pt x="265887" y="597"/>
                </a:lnTo>
                <a:lnTo>
                  <a:pt x="265430" y="0"/>
                </a:lnTo>
                <a:lnTo>
                  <a:pt x="26899" y="0"/>
                </a:lnTo>
                <a:lnTo>
                  <a:pt x="25730" y="1537"/>
                </a:lnTo>
                <a:lnTo>
                  <a:pt x="6528" y="12624"/>
                </a:lnTo>
                <a:lnTo>
                  <a:pt x="648" y="34595"/>
                </a:lnTo>
                <a:lnTo>
                  <a:pt x="0" y="35446"/>
                </a:lnTo>
                <a:lnTo>
                  <a:pt x="127" y="36551"/>
                </a:lnTo>
                <a:lnTo>
                  <a:pt x="0" y="37008"/>
                </a:lnTo>
                <a:lnTo>
                  <a:pt x="216" y="37389"/>
                </a:lnTo>
                <a:lnTo>
                  <a:pt x="19025" y="206134"/>
                </a:lnTo>
                <a:lnTo>
                  <a:pt x="274218" y="206134"/>
                </a:lnTo>
                <a:lnTo>
                  <a:pt x="293205" y="37084"/>
                </a:lnTo>
                <a:lnTo>
                  <a:pt x="293243" y="37008"/>
                </a:lnTo>
                <a:lnTo>
                  <a:pt x="293218" y="36919"/>
                </a:lnTo>
                <a:close/>
              </a:path>
            </a:pathLst>
          </a:custGeom>
          <a:solidFill>
            <a:srgbClr val="BED3EA"/>
          </a:solidFill>
        </p:spPr>
        <p:txBody>
          <a:bodyPr/>
          <a:lstStyle/>
          <a:p>
            <a:endParaRPr lang="en-US" dirty="0"/>
          </a:p>
        </p:txBody>
      </p:sp>
      <p:sp>
        <p:nvSpPr>
          <p:cNvPr id="23" name="Freeform 18">
            <a:extLst>
              <a:ext uri="{FF2B5EF4-FFF2-40B4-BE49-F238E27FC236}">
                <a16:creationId xmlns:a16="http://schemas.microsoft.com/office/drawing/2014/main" xmlns="" id="{5B3BCE9B-BCDB-4E50-B4AA-06396EFB51A2}"/>
              </a:ext>
            </a:extLst>
          </p:cNvPr>
          <p:cNvSpPr/>
          <p:nvPr/>
        </p:nvSpPr>
        <p:spPr>
          <a:xfrm>
            <a:off x="3230782" y="1887472"/>
            <a:ext cx="164310" cy="150705"/>
          </a:xfrm>
          <a:custGeom>
            <a:avLst/>
            <a:gdLst/>
            <a:ahLst/>
            <a:cxnLst/>
            <a:rect l="l" t="t" r="r" b="b"/>
            <a:pathLst>
              <a:path w="164706" h="164694">
                <a:moveTo>
                  <a:pt x="164706" y="82347"/>
                </a:moveTo>
                <a:cubicBezTo>
                  <a:pt x="164706" y="127825"/>
                  <a:pt x="127838" y="164694"/>
                  <a:pt x="82359" y="164694"/>
                </a:cubicBezTo>
                <a:cubicBezTo>
                  <a:pt x="36868" y="164694"/>
                  <a:pt x="0" y="127825"/>
                  <a:pt x="0" y="82347"/>
                </a:cubicBezTo>
                <a:cubicBezTo>
                  <a:pt x="0" y="36868"/>
                  <a:pt x="36868" y="0"/>
                  <a:pt x="82359" y="0"/>
                </a:cubicBezTo>
                <a:cubicBezTo>
                  <a:pt x="127838" y="0"/>
                  <a:pt x="164706" y="36868"/>
                  <a:pt x="164706" y="82347"/>
                </a:cubicBezTo>
              </a:path>
            </a:pathLst>
          </a:custGeom>
          <a:solidFill>
            <a:srgbClr val="BED3EA"/>
          </a:solidFill>
        </p:spPr>
        <p:txBody>
          <a:bodyPr/>
          <a:lstStyle/>
          <a:p>
            <a:endParaRPr lang="en-US" dirty="0"/>
          </a:p>
        </p:txBody>
      </p:sp>
      <p:sp>
        <p:nvSpPr>
          <p:cNvPr id="24" name="Freeform 19">
            <a:extLst>
              <a:ext uri="{FF2B5EF4-FFF2-40B4-BE49-F238E27FC236}">
                <a16:creationId xmlns:a16="http://schemas.microsoft.com/office/drawing/2014/main" xmlns="" id="{282EF719-37A5-472B-96D6-77EF3FCDBEB8}"/>
              </a:ext>
            </a:extLst>
          </p:cNvPr>
          <p:cNvSpPr/>
          <p:nvPr/>
        </p:nvSpPr>
        <p:spPr>
          <a:xfrm>
            <a:off x="3166669" y="2056635"/>
            <a:ext cx="292538" cy="188626"/>
          </a:xfrm>
          <a:custGeom>
            <a:avLst/>
            <a:gdLst/>
            <a:ahLst/>
            <a:cxnLst/>
            <a:rect l="l" t="t" r="r" b="b"/>
            <a:pathLst>
              <a:path w="293243" h="206134">
                <a:moveTo>
                  <a:pt x="293243" y="36716"/>
                </a:moveTo>
                <a:lnTo>
                  <a:pt x="293116" y="36551"/>
                </a:lnTo>
                <a:lnTo>
                  <a:pt x="286715" y="12624"/>
                </a:lnTo>
                <a:lnTo>
                  <a:pt x="265887" y="597"/>
                </a:lnTo>
                <a:lnTo>
                  <a:pt x="265430" y="0"/>
                </a:lnTo>
                <a:lnTo>
                  <a:pt x="26899" y="0"/>
                </a:lnTo>
                <a:lnTo>
                  <a:pt x="25731" y="1537"/>
                </a:lnTo>
                <a:lnTo>
                  <a:pt x="6528" y="12624"/>
                </a:lnTo>
                <a:lnTo>
                  <a:pt x="648" y="34595"/>
                </a:lnTo>
                <a:lnTo>
                  <a:pt x="0" y="35446"/>
                </a:lnTo>
                <a:lnTo>
                  <a:pt x="127" y="36551"/>
                </a:lnTo>
                <a:lnTo>
                  <a:pt x="0" y="37008"/>
                </a:lnTo>
                <a:lnTo>
                  <a:pt x="216" y="37389"/>
                </a:lnTo>
                <a:lnTo>
                  <a:pt x="19025" y="206134"/>
                </a:lnTo>
                <a:lnTo>
                  <a:pt x="274219" y="206134"/>
                </a:lnTo>
                <a:lnTo>
                  <a:pt x="293205" y="37084"/>
                </a:lnTo>
                <a:lnTo>
                  <a:pt x="293243" y="37008"/>
                </a:lnTo>
                <a:lnTo>
                  <a:pt x="293218" y="36919"/>
                </a:lnTo>
                <a:close/>
              </a:path>
            </a:pathLst>
          </a:custGeom>
          <a:solidFill>
            <a:srgbClr val="BED3EA"/>
          </a:solidFill>
        </p:spPr>
        <p:txBody>
          <a:bodyPr/>
          <a:lstStyle/>
          <a:p>
            <a:endParaRPr lang="en-US" dirty="0"/>
          </a:p>
        </p:txBody>
      </p:sp>
      <p:sp>
        <p:nvSpPr>
          <p:cNvPr id="25" name="Freeform 20">
            <a:extLst>
              <a:ext uri="{FF2B5EF4-FFF2-40B4-BE49-F238E27FC236}">
                <a16:creationId xmlns:a16="http://schemas.microsoft.com/office/drawing/2014/main" xmlns="" id="{2776A635-C810-4C85-A21E-F466C44D346A}"/>
              </a:ext>
            </a:extLst>
          </p:cNvPr>
          <p:cNvSpPr/>
          <p:nvPr/>
        </p:nvSpPr>
        <p:spPr>
          <a:xfrm>
            <a:off x="1622958" y="1887472"/>
            <a:ext cx="164310" cy="150705"/>
          </a:xfrm>
          <a:custGeom>
            <a:avLst/>
            <a:gdLst/>
            <a:ahLst/>
            <a:cxnLst/>
            <a:rect l="l" t="t" r="r" b="b"/>
            <a:pathLst>
              <a:path w="164706" h="164694">
                <a:moveTo>
                  <a:pt x="164707" y="82347"/>
                </a:moveTo>
                <a:cubicBezTo>
                  <a:pt x="164707" y="127825"/>
                  <a:pt x="127839" y="164694"/>
                  <a:pt x="82360" y="164694"/>
                </a:cubicBezTo>
                <a:cubicBezTo>
                  <a:pt x="36868" y="164694"/>
                  <a:pt x="0" y="127825"/>
                  <a:pt x="0" y="82347"/>
                </a:cubicBezTo>
                <a:cubicBezTo>
                  <a:pt x="0" y="36868"/>
                  <a:pt x="36868" y="0"/>
                  <a:pt x="82360" y="0"/>
                </a:cubicBezTo>
                <a:cubicBezTo>
                  <a:pt x="127839" y="0"/>
                  <a:pt x="164707" y="36868"/>
                  <a:pt x="164707" y="82347"/>
                </a:cubicBezTo>
              </a:path>
            </a:pathLst>
          </a:custGeom>
          <a:solidFill>
            <a:srgbClr val="BED3EA"/>
          </a:solidFill>
        </p:spPr>
        <p:txBody>
          <a:bodyPr/>
          <a:lstStyle/>
          <a:p>
            <a:endParaRPr lang="en-US" dirty="0"/>
          </a:p>
        </p:txBody>
      </p:sp>
      <p:sp>
        <p:nvSpPr>
          <p:cNvPr id="26" name="Freeform 21">
            <a:extLst>
              <a:ext uri="{FF2B5EF4-FFF2-40B4-BE49-F238E27FC236}">
                <a16:creationId xmlns:a16="http://schemas.microsoft.com/office/drawing/2014/main" xmlns="" id="{7A5A77C5-0AE2-44E7-AC36-125701223438}"/>
              </a:ext>
            </a:extLst>
          </p:cNvPr>
          <p:cNvSpPr/>
          <p:nvPr/>
        </p:nvSpPr>
        <p:spPr>
          <a:xfrm>
            <a:off x="1558845" y="2056635"/>
            <a:ext cx="292538" cy="188626"/>
          </a:xfrm>
          <a:custGeom>
            <a:avLst/>
            <a:gdLst/>
            <a:ahLst/>
            <a:cxnLst/>
            <a:rect l="l" t="t" r="r" b="b"/>
            <a:pathLst>
              <a:path w="293243" h="206134">
                <a:moveTo>
                  <a:pt x="293243" y="36716"/>
                </a:moveTo>
                <a:lnTo>
                  <a:pt x="293116" y="36551"/>
                </a:lnTo>
                <a:lnTo>
                  <a:pt x="286715" y="12624"/>
                </a:lnTo>
                <a:lnTo>
                  <a:pt x="265887" y="597"/>
                </a:lnTo>
                <a:lnTo>
                  <a:pt x="265430" y="0"/>
                </a:lnTo>
                <a:lnTo>
                  <a:pt x="26899" y="0"/>
                </a:lnTo>
                <a:lnTo>
                  <a:pt x="25731" y="1537"/>
                </a:lnTo>
                <a:lnTo>
                  <a:pt x="6528" y="12624"/>
                </a:lnTo>
                <a:lnTo>
                  <a:pt x="648" y="34595"/>
                </a:lnTo>
                <a:lnTo>
                  <a:pt x="0" y="35446"/>
                </a:lnTo>
                <a:lnTo>
                  <a:pt x="127" y="36551"/>
                </a:lnTo>
                <a:lnTo>
                  <a:pt x="0" y="37008"/>
                </a:lnTo>
                <a:lnTo>
                  <a:pt x="216" y="37389"/>
                </a:lnTo>
                <a:lnTo>
                  <a:pt x="19025" y="206134"/>
                </a:lnTo>
                <a:lnTo>
                  <a:pt x="274219" y="206134"/>
                </a:lnTo>
                <a:lnTo>
                  <a:pt x="293205" y="37084"/>
                </a:lnTo>
                <a:lnTo>
                  <a:pt x="293243" y="37008"/>
                </a:lnTo>
                <a:lnTo>
                  <a:pt x="293218" y="36919"/>
                </a:lnTo>
                <a:close/>
              </a:path>
            </a:pathLst>
          </a:custGeom>
          <a:solidFill>
            <a:srgbClr val="BED3EA"/>
          </a:solidFill>
        </p:spPr>
        <p:txBody>
          <a:bodyPr/>
          <a:lstStyle/>
          <a:p>
            <a:endParaRPr lang="en-US" dirty="0"/>
          </a:p>
        </p:txBody>
      </p:sp>
      <p:sp>
        <p:nvSpPr>
          <p:cNvPr id="27" name="Freeform 22">
            <a:extLst>
              <a:ext uri="{FF2B5EF4-FFF2-40B4-BE49-F238E27FC236}">
                <a16:creationId xmlns:a16="http://schemas.microsoft.com/office/drawing/2014/main" xmlns="" id="{3C61FF4D-A24E-497C-BB87-A6153ED41DD8}"/>
              </a:ext>
            </a:extLst>
          </p:cNvPr>
          <p:cNvSpPr/>
          <p:nvPr/>
        </p:nvSpPr>
        <p:spPr>
          <a:xfrm>
            <a:off x="2014715" y="1823129"/>
            <a:ext cx="532752" cy="781951"/>
          </a:xfrm>
          <a:custGeom>
            <a:avLst/>
            <a:gdLst/>
            <a:ahLst/>
            <a:cxnLst/>
            <a:rect l="l" t="t" r="r" b="b"/>
            <a:pathLst>
              <a:path w="534035" h="854532">
                <a:moveTo>
                  <a:pt x="267017" y="427266"/>
                </a:moveTo>
                <a:cubicBezTo>
                  <a:pt x="178498" y="427266"/>
                  <a:pt x="106769" y="355575"/>
                  <a:pt x="106769" y="267017"/>
                </a:cubicBezTo>
                <a:cubicBezTo>
                  <a:pt x="106769" y="178524"/>
                  <a:pt x="178498" y="106845"/>
                  <a:pt x="267017" y="106845"/>
                </a:cubicBezTo>
                <a:cubicBezTo>
                  <a:pt x="355536" y="106845"/>
                  <a:pt x="427266" y="178524"/>
                  <a:pt x="427266" y="267017"/>
                </a:cubicBezTo>
                <a:cubicBezTo>
                  <a:pt x="427266" y="355575"/>
                  <a:pt x="355536" y="427266"/>
                  <a:pt x="267017" y="427266"/>
                </a:cubicBezTo>
                <a:moveTo>
                  <a:pt x="267017" y="0"/>
                </a:moveTo>
                <a:cubicBezTo>
                  <a:pt x="119520" y="0"/>
                  <a:pt x="0" y="119583"/>
                  <a:pt x="0" y="267017"/>
                </a:cubicBezTo>
                <a:cubicBezTo>
                  <a:pt x="0" y="534060"/>
                  <a:pt x="267017" y="854532"/>
                  <a:pt x="267017" y="854532"/>
                </a:cubicBezTo>
                <a:cubicBezTo>
                  <a:pt x="267017" y="854532"/>
                  <a:pt x="534035" y="534060"/>
                  <a:pt x="534035" y="267017"/>
                </a:cubicBezTo>
                <a:cubicBezTo>
                  <a:pt x="534035" y="119583"/>
                  <a:pt x="414515" y="0"/>
                  <a:pt x="267017" y="0"/>
                </a:cubicBezTo>
              </a:path>
            </a:pathLst>
          </a:custGeom>
          <a:solidFill>
            <a:srgbClr val="7A9ED2"/>
          </a:solidFill>
        </p:spPr>
        <p:txBody>
          <a:bodyPr/>
          <a:lstStyle/>
          <a:p>
            <a:endParaRPr lang="en-US" dirty="0"/>
          </a:p>
        </p:txBody>
      </p:sp>
      <p:sp>
        <p:nvSpPr>
          <p:cNvPr id="28" name="Freeform 23">
            <a:extLst>
              <a:ext uri="{FF2B5EF4-FFF2-40B4-BE49-F238E27FC236}">
                <a16:creationId xmlns:a16="http://schemas.microsoft.com/office/drawing/2014/main" xmlns="" id="{2E039E54-4DD0-4C37-863A-7EAF7768E8C5}"/>
              </a:ext>
            </a:extLst>
          </p:cNvPr>
          <p:cNvSpPr/>
          <p:nvPr/>
        </p:nvSpPr>
        <p:spPr>
          <a:xfrm>
            <a:off x="2035049" y="1850611"/>
            <a:ext cx="492083" cy="451418"/>
          </a:xfrm>
          <a:custGeom>
            <a:avLst/>
            <a:gdLst/>
            <a:ahLst/>
            <a:cxnLst/>
            <a:rect l="l" t="t" r="r" b="b"/>
            <a:pathLst>
              <a:path w="493268" h="493319">
                <a:moveTo>
                  <a:pt x="246634" y="493319"/>
                </a:moveTo>
                <a:cubicBezTo>
                  <a:pt x="382842" y="493319"/>
                  <a:pt x="493268" y="382892"/>
                  <a:pt x="493268" y="246659"/>
                </a:cubicBezTo>
                <a:cubicBezTo>
                  <a:pt x="493268" y="110439"/>
                  <a:pt x="382842" y="0"/>
                  <a:pt x="246634" y="0"/>
                </a:cubicBezTo>
                <a:cubicBezTo>
                  <a:pt x="110427" y="0"/>
                  <a:pt x="0" y="110439"/>
                  <a:pt x="0" y="246659"/>
                </a:cubicBezTo>
                <a:cubicBezTo>
                  <a:pt x="0" y="382892"/>
                  <a:pt x="110427" y="493319"/>
                  <a:pt x="246634" y="493319"/>
                </a:cubicBezTo>
              </a:path>
            </a:pathLst>
          </a:custGeom>
          <a:solidFill>
            <a:srgbClr val="FFFFFF"/>
          </a:solidFill>
        </p:spPr>
        <p:txBody>
          <a:bodyPr/>
          <a:lstStyle/>
          <a:p>
            <a:endParaRPr lang="en-US" dirty="0"/>
          </a:p>
        </p:txBody>
      </p:sp>
      <p:sp>
        <p:nvSpPr>
          <p:cNvPr id="29" name="Freeform 24">
            <a:extLst>
              <a:ext uri="{FF2B5EF4-FFF2-40B4-BE49-F238E27FC236}">
                <a16:creationId xmlns:a16="http://schemas.microsoft.com/office/drawing/2014/main" xmlns="" id="{AE1CE233-BEA2-49D4-AD27-5BA383C33FD0}"/>
              </a:ext>
            </a:extLst>
          </p:cNvPr>
          <p:cNvSpPr/>
          <p:nvPr/>
        </p:nvSpPr>
        <p:spPr>
          <a:xfrm>
            <a:off x="2198921" y="1887666"/>
            <a:ext cx="164336" cy="150728"/>
          </a:xfrm>
          <a:custGeom>
            <a:avLst/>
            <a:gdLst/>
            <a:ahLst/>
            <a:cxnLst/>
            <a:rect l="l" t="t" r="r" b="b"/>
            <a:pathLst>
              <a:path w="164732" h="164719">
                <a:moveTo>
                  <a:pt x="164732" y="82360"/>
                </a:moveTo>
                <a:cubicBezTo>
                  <a:pt x="164732" y="127851"/>
                  <a:pt x="127851" y="164719"/>
                  <a:pt x="82372" y="164719"/>
                </a:cubicBezTo>
                <a:cubicBezTo>
                  <a:pt x="36881" y="164719"/>
                  <a:pt x="0" y="127851"/>
                  <a:pt x="0" y="82360"/>
                </a:cubicBezTo>
                <a:cubicBezTo>
                  <a:pt x="0" y="36868"/>
                  <a:pt x="36881" y="0"/>
                  <a:pt x="82372" y="0"/>
                </a:cubicBezTo>
                <a:cubicBezTo>
                  <a:pt x="127851" y="0"/>
                  <a:pt x="164732" y="36868"/>
                  <a:pt x="164732" y="82360"/>
                </a:cubicBezTo>
              </a:path>
            </a:pathLst>
          </a:custGeom>
          <a:solidFill>
            <a:srgbClr val="7FA8D6"/>
          </a:solidFill>
        </p:spPr>
        <p:txBody>
          <a:bodyPr/>
          <a:lstStyle/>
          <a:p>
            <a:endParaRPr lang="en-US" dirty="0"/>
          </a:p>
        </p:txBody>
      </p:sp>
      <p:sp>
        <p:nvSpPr>
          <p:cNvPr id="30" name="Freeform 25">
            <a:extLst>
              <a:ext uri="{FF2B5EF4-FFF2-40B4-BE49-F238E27FC236}">
                <a16:creationId xmlns:a16="http://schemas.microsoft.com/office/drawing/2014/main" xmlns="" id="{BB3E25F6-3A7D-4C2B-9B60-F8E9E38D7851}"/>
              </a:ext>
            </a:extLst>
          </p:cNvPr>
          <p:cNvSpPr/>
          <p:nvPr/>
        </p:nvSpPr>
        <p:spPr>
          <a:xfrm>
            <a:off x="2134807" y="2056860"/>
            <a:ext cx="292576" cy="188649"/>
          </a:xfrm>
          <a:custGeom>
            <a:avLst/>
            <a:gdLst/>
            <a:ahLst/>
            <a:cxnLst/>
            <a:rect l="l" t="t" r="r" b="b"/>
            <a:pathLst>
              <a:path w="293281" h="206159">
                <a:moveTo>
                  <a:pt x="293281" y="36716"/>
                </a:moveTo>
                <a:lnTo>
                  <a:pt x="293154" y="36551"/>
                </a:lnTo>
                <a:lnTo>
                  <a:pt x="286753" y="12624"/>
                </a:lnTo>
                <a:lnTo>
                  <a:pt x="265912" y="597"/>
                </a:lnTo>
                <a:lnTo>
                  <a:pt x="265468" y="0"/>
                </a:lnTo>
                <a:lnTo>
                  <a:pt x="26898" y="0"/>
                </a:lnTo>
                <a:lnTo>
                  <a:pt x="25730" y="1537"/>
                </a:lnTo>
                <a:lnTo>
                  <a:pt x="6527" y="12624"/>
                </a:lnTo>
                <a:lnTo>
                  <a:pt x="647" y="34595"/>
                </a:lnTo>
                <a:lnTo>
                  <a:pt x="0" y="35446"/>
                </a:lnTo>
                <a:lnTo>
                  <a:pt x="114" y="36551"/>
                </a:lnTo>
                <a:lnTo>
                  <a:pt x="0" y="37008"/>
                </a:lnTo>
                <a:lnTo>
                  <a:pt x="215" y="37389"/>
                </a:lnTo>
                <a:lnTo>
                  <a:pt x="19024" y="206160"/>
                </a:lnTo>
                <a:lnTo>
                  <a:pt x="274256" y="206160"/>
                </a:lnTo>
                <a:lnTo>
                  <a:pt x="293243" y="37084"/>
                </a:lnTo>
                <a:lnTo>
                  <a:pt x="293281" y="37008"/>
                </a:lnTo>
                <a:lnTo>
                  <a:pt x="293255" y="36919"/>
                </a:lnTo>
                <a:close/>
              </a:path>
            </a:pathLst>
          </a:custGeom>
          <a:solidFill>
            <a:srgbClr val="7FA8D6"/>
          </a:solidFill>
        </p:spPr>
        <p:txBody>
          <a:bodyPr/>
          <a:lstStyle/>
          <a:p>
            <a:endParaRPr lang="en-US" dirty="0"/>
          </a:p>
        </p:txBody>
      </p:sp>
      <p:grpSp>
        <p:nvGrpSpPr>
          <p:cNvPr id="31" name="Group 30">
            <a:extLst>
              <a:ext uri="{FF2B5EF4-FFF2-40B4-BE49-F238E27FC236}">
                <a16:creationId xmlns:a16="http://schemas.microsoft.com/office/drawing/2014/main" xmlns="" id="{D7217051-66BD-48AD-847E-4AA2F78E8C52}"/>
              </a:ext>
            </a:extLst>
          </p:cNvPr>
          <p:cNvGrpSpPr/>
          <p:nvPr/>
        </p:nvGrpSpPr>
        <p:grpSpPr>
          <a:xfrm>
            <a:off x="4760849" y="1433609"/>
            <a:ext cx="2545591" cy="1560881"/>
            <a:chOff x="3754730" y="1299667"/>
            <a:chExt cx="2551722" cy="1705763"/>
          </a:xfrm>
        </p:grpSpPr>
        <p:sp>
          <p:nvSpPr>
            <p:cNvPr id="32" name="Freeform 26">
              <a:extLst>
                <a:ext uri="{FF2B5EF4-FFF2-40B4-BE49-F238E27FC236}">
                  <a16:creationId xmlns:a16="http://schemas.microsoft.com/office/drawing/2014/main" xmlns="" id="{17EF7FD3-C66E-40D1-ABCC-EED1F3CCC08A}"/>
                </a:ext>
              </a:extLst>
            </p:cNvPr>
            <p:cNvSpPr/>
            <p:nvPr/>
          </p:nvSpPr>
          <p:spPr>
            <a:xfrm>
              <a:off x="3754730" y="1299667"/>
              <a:ext cx="2551722" cy="1705763"/>
            </a:xfrm>
            <a:custGeom>
              <a:avLst/>
              <a:gdLst/>
              <a:ahLst/>
              <a:cxnLst/>
              <a:rect l="l" t="t" r="r" b="b"/>
              <a:pathLst>
                <a:path w="2551722" h="1705763">
                  <a:moveTo>
                    <a:pt x="0" y="1705763"/>
                  </a:moveTo>
                  <a:lnTo>
                    <a:pt x="2551722" y="1705763"/>
                  </a:lnTo>
                  <a:lnTo>
                    <a:pt x="2551722" y="0"/>
                  </a:lnTo>
                  <a:lnTo>
                    <a:pt x="0" y="0"/>
                  </a:lnTo>
                  <a:close/>
                </a:path>
              </a:pathLst>
            </a:custGeom>
            <a:solidFill>
              <a:srgbClr val="FFFFFF"/>
            </a:solidFill>
          </p:spPr>
        </p:sp>
        <p:sp>
          <p:nvSpPr>
            <p:cNvPr id="33" name="Freeform 27">
              <a:extLst>
                <a:ext uri="{FF2B5EF4-FFF2-40B4-BE49-F238E27FC236}">
                  <a16:creationId xmlns:a16="http://schemas.microsoft.com/office/drawing/2014/main" xmlns="" id="{4D4BAE6B-9244-4777-BEE7-8CDA0E661B06}"/>
                </a:ext>
              </a:extLst>
            </p:cNvPr>
            <p:cNvSpPr/>
            <p:nvPr/>
          </p:nvSpPr>
          <p:spPr>
            <a:xfrm>
              <a:off x="3754730" y="1299667"/>
              <a:ext cx="2551722" cy="1705763"/>
            </a:xfrm>
            <a:custGeom>
              <a:avLst/>
              <a:gdLst/>
              <a:ahLst/>
              <a:cxnLst/>
              <a:rect l="l" t="t" r="r" b="b"/>
              <a:pathLst>
                <a:path w="2551722" h="1705763">
                  <a:moveTo>
                    <a:pt x="0" y="1705763"/>
                  </a:moveTo>
                  <a:lnTo>
                    <a:pt x="2551722" y="1705763"/>
                  </a:lnTo>
                  <a:lnTo>
                    <a:pt x="2551722" y="0"/>
                  </a:lnTo>
                  <a:lnTo>
                    <a:pt x="0" y="0"/>
                  </a:lnTo>
                  <a:close/>
                </a:path>
              </a:pathLst>
            </a:custGeom>
            <a:noFill/>
            <a:ln w="23241" cap="sq">
              <a:solidFill>
                <a:srgbClr val="BED2EB"/>
              </a:solidFill>
            </a:ln>
          </p:spPr>
        </p:sp>
        <p:sp>
          <p:nvSpPr>
            <p:cNvPr id="34" name="Freeform 28">
              <a:extLst>
                <a:ext uri="{FF2B5EF4-FFF2-40B4-BE49-F238E27FC236}">
                  <a16:creationId xmlns:a16="http://schemas.microsoft.com/office/drawing/2014/main" xmlns="" id="{D0DF25A9-BAD5-43F3-827F-8EB16FC19497}"/>
                </a:ext>
              </a:extLst>
            </p:cNvPr>
            <p:cNvSpPr/>
            <p:nvPr/>
          </p:nvSpPr>
          <p:spPr>
            <a:xfrm>
              <a:off x="3867722" y="2022475"/>
              <a:ext cx="2325751" cy="381203"/>
            </a:xfrm>
            <a:custGeom>
              <a:avLst/>
              <a:gdLst/>
              <a:ahLst/>
              <a:cxnLst/>
              <a:rect l="l" t="t" r="r" b="b"/>
              <a:pathLst>
                <a:path w="2325751" h="381203">
                  <a:moveTo>
                    <a:pt x="0" y="381203"/>
                  </a:moveTo>
                  <a:lnTo>
                    <a:pt x="2325751" y="381203"/>
                  </a:lnTo>
                  <a:lnTo>
                    <a:pt x="2325751" y="0"/>
                  </a:lnTo>
                  <a:lnTo>
                    <a:pt x="0" y="0"/>
                  </a:lnTo>
                  <a:close/>
                </a:path>
              </a:pathLst>
            </a:custGeom>
            <a:solidFill>
              <a:srgbClr val="FFFFFF"/>
            </a:solidFill>
          </p:spPr>
        </p:sp>
        <p:sp>
          <p:nvSpPr>
            <p:cNvPr id="35" name="Freeform 29">
              <a:extLst>
                <a:ext uri="{FF2B5EF4-FFF2-40B4-BE49-F238E27FC236}">
                  <a16:creationId xmlns:a16="http://schemas.microsoft.com/office/drawing/2014/main" xmlns="" id="{524A445D-7078-4F14-88A5-D2C42110B708}"/>
                </a:ext>
              </a:extLst>
            </p:cNvPr>
            <p:cNvSpPr/>
            <p:nvPr/>
          </p:nvSpPr>
          <p:spPr>
            <a:xfrm>
              <a:off x="5507899" y="1630641"/>
              <a:ext cx="149111" cy="149098"/>
            </a:xfrm>
            <a:custGeom>
              <a:avLst/>
              <a:gdLst/>
              <a:ahLst/>
              <a:cxnLst/>
              <a:rect l="l" t="t" r="r" b="b"/>
              <a:pathLst>
                <a:path w="149111" h="149098">
                  <a:moveTo>
                    <a:pt x="149110" y="74549"/>
                  </a:moveTo>
                  <a:cubicBezTo>
                    <a:pt x="149110" y="115722"/>
                    <a:pt x="115735" y="149098"/>
                    <a:pt x="74561" y="149098"/>
                  </a:cubicBezTo>
                  <a:cubicBezTo>
                    <a:pt x="33388" y="149098"/>
                    <a:pt x="0" y="115722"/>
                    <a:pt x="0" y="74549"/>
                  </a:cubicBezTo>
                  <a:cubicBezTo>
                    <a:pt x="0" y="33375"/>
                    <a:pt x="33388" y="0"/>
                    <a:pt x="74561" y="0"/>
                  </a:cubicBezTo>
                  <a:cubicBezTo>
                    <a:pt x="115735" y="0"/>
                    <a:pt x="149110" y="33375"/>
                    <a:pt x="149110" y="74549"/>
                  </a:cubicBezTo>
                </a:path>
              </a:pathLst>
            </a:custGeom>
            <a:solidFill>
              <a:srgbClr val="BED3EA"/>
            </a:solidFill>
          </p:spPr>
        </p:sp>
        <p:sp>
          <p:nvSpPr>
            <p:cNvPr id="36" name="Freeform 30">
              <a:extLst>
                <a:ext uri="{FF2B5EF4-FFF2-40B4-BE49-F238E27FC236}">
                  <a16:creationId xmlns:a16="http://schemas.microsoft.com/office/drawing/2014/main" xmlns="" id="{B45903D3-2A7E-46F0-AE2B-C71CDFFB3697}"/>
                </a:ext>
              </a:extLst>
            </p:cNvPr>
            <p:cNvSpPr/>
            <p:nvPr/>
          </p:nvSpPr>
          <p:spPr>
            <a:xfrm>
              <a:off x="5449724" y="1798000"/>
              <a:ext cx="265468" cy="186601"/>
            </a:xfrm>
            <a:custGeom>
              <a:avLst/>
              <a:gdLst/>
              <a:ahLst/>
              <a:cxnLst/>
              <a:rect l="l" t="t" r="r" b="b"/>
              <a:pathLst>
                <a:path w="265468" h="186601">
                  <a:moveTo>
                    <a:pt x="265468" y="33236"/>
                  </a:moveTo>
                  <a:lnTo>
                    <a:pt x="265354" y="33096"/>
                  </a:lnTo>
                  <a:lnTo>
                    <a:pt x="259550" y="11430"/>
                  </a:lnTo>
                  <a:lnTo>
                    <a:pt x="240703" y="533"/>
                  </a:lnTo>
                  <a:lnTo>
                    <a:pt x="240284" y="0"/>
                  </a:lnTo>
                  <a:lnTo>
                    <a:pt x="24346" y="0"/>
                  </a:lnTo>
                  <a:lnTo>
                    <a:pt x="23292" y="1397"/>
                  </a:lnTo>
                  <a:lnTo>
                    <a:pt x="5918" y="11430"/>
                  </a:lnTo>
                  <a:lnTo>
                    <a:pt x="584" y="31318"/>
                  </a:lnTo>
                  <a:lnTo>
                    <a:pt x="0" y="32080"/>
                  </a:lnTo>
                  <a:lnTo>
                    <a:pt x="114" y="33084"/>
                  </a:lnTo>
                  <a:lnTo>
                    <a:pt x="0" y="33503"/>
                  </a:lnTo>
                  <a:lnTo>
                    <a:pt x="190" y="33846"/>
                  </a:lnTo>
                  <a:lnTo>
                    <a:pt x="17221" y="186601"/>
                  </a:lnTo>
                  <a:lnTo>
                    <a:pt x="248247" y="186601"/>
                  </a:lnTo>
                  <a:lnTo>
                    <a:pt x="265430" y="33566"/>
                  </a:lnTo>
                  <a:lnTo>
                    <a:pt x="265468" y="33503"/>
                  </a:lnTo>
                  <a:lnTo>
                    <a:pt x="265442" y="33427"/>
                  </a:lnTo>
                  <a:close/>
                </a:path>
              </a:pathLst>
            </a:custGeom>
            <a:solidFill>
              <a:srgbClr val="BED3EA"/>
            </a:solidFill>
          </p:spPr>
        </p:sp>
        <p:sp>
          <p:nvSpPr>
            <p:cNvPr id="37" name="Freeform 31">
              <a:extLst>
                <a:ext uri="{FF2B5EF4-FFF2-40B4-BE49-F238E27FC236}">
                  <a16:creationId xmlns:a16="http://schemas.microsoft.com/office/drawing/2014/main" xmlns="" id="{F59456F1-2C69-446E-BE08-3781759D260B}"/>
                </a:ext>
              </a:extLst>
            </p:cNvPr>
            <p:cNvSpPr/>
            <p:nvPr/>
          </p:nvSpPr>
          <p:spPr>
            <a:xfrm>
              <a:off x="4424403" y="1630641"/>
              <a:ext cx="149111" cy="149098"/>
            </a:xfrm>
            <a:custGeom>
              <a:avLst/>
              <a:gdLst/>
              <a:ahLst/>
              <a:cxnLst/>
              <a:rect l="l" t="t" r="r" b="b"/>
              <a:pathLst>
                <a:path w="149111" h="149098">
                  <a:moveTo>
                    <a:pt x="0" y="74549"/>
                  </a:moveTo>
                  <a:cubicBezTo>
                    <a:pt x="0" y="115722"/>
                    <a:pt x="33376" y="149098"/>
                    <a:pt x="74549" y="149098"/>
                  </a:cubicBezTo>
                  <a:cubicBezTo>
                    <a:pt x="115723" y="149098"/>
                    <a:pt x="149111" y="115722"/>
                    <a:pt x="149111" y="74549"/>
                  </a:cubicBezTo>
                  <a:cubicBezTo>
                    <a:pt x="149111" y="33375"/>
                    <a:pt x="115723" y="0"/>
                    <a:pt x="74549" y="0"/>
                  </a:cubicBezTo>
                  <a:cubicBezTo>
                    <a:pt x="33376" y="0"/>
                    <a:pt x="0" y="33375"/>
                    <a:pt x="0" y="74549"/>
                  </a:cubicBezTo>
                </a:path>
              </a:pathLst>
            </a:custGeom>
            <a:solidFill>
              <a:srgbClr val="BED3EA"/>
            </a:solidFill>
          </p:spPr>
        </p:sp>
        <p:sp>
          <p:nvSpPr>
            <p:cNvPr id="38" name="Freeform 32">
              <a:extLst>
                <a:ext uri="{FF2B5EF4-FFF2-40B4-BE49-F238E27FC236}">
                  <a16:creationId xmlns:a16="http://schemas.microsoft.com/office/drawing/2014/main" xmlns="" id="{7D91609F-D711-4DEB-AD73-0A6C8D27B240}"/>
                </a:ext>
              </a:extLst>
            </p:cNvPr>
            <p:cNvSpPr/>
            <p:nvPr/>
          </p:nvSpPr>
          <p:spPr>
            <a:xfrm>
              <a:off x="4366221" y="1798000"/>
              <a:ext cx="265468" cy="186601"/>
            </a:xfrm>
            <a:custGeom>
              <a:avLst/>
              <a:gdLst/>
              <a:ahLst/>
              <a:cxnLst/>
              <a:rect l="l" t="t" r="r" b="b"/>
              <a:pathLst>
                <a:path w="265468" h="186601">
                  <a:moveTo>
                    <a:pt x="0" y="33236"/>
                  </a:moveTo>
                  <a:lnTo>
                    <a:pt x="114" y="33096"/>
                  </a:lnTo>
                  <a:lnTo>
                    <a:pt x="5918" y="11430"/>
                  </a:lnTo>
                  <a:lnTo>
                    <a:pt x="24765" y="533"/>
                  </a:lnTo>
                  <a:lnTo>
                    <a:pt x="25184" y="0"/>
                  </a:lnTo>
                  <a:lnTo>
                    <a:pt x="241122" y="0"/>
                  </a:lnTo>
                  <a:lnTo>
                    <a:pt x="242176" y="1397"/>
                  </a:lnTo>
                  <a:lnTo>
                    <a:pt x="259550" y="11430"/>
                  </a:lnTo>
                  <a:lnTo>
                    <a:pt x="264884" y="31318"/>
                  </a:lnTo>
                  <a:lnTo>
                    <a:pt x="265468" y="32080"/>
                  </a:lnTo>
                  <a:lnTo>
                    <a:pt x="265354" y="33084"/>
                  </a:lnTo>
                  <a:lnTo>
                    <a:pt x="265468" y="33503"/>
                  </a:lnTo>
                  <a:lnTo>
                    <a:pt x="265277" y="33846"/>
                  </a:lnTo>
                  <a:lnTo>
                    <a:pt x="248247" y="186601"/>
                  </a:lnTo>
                  <a:lnTo>
                    <a:pt x="17221" y="186601"/>
                  </a:lnTo>
                  <a:lnTo>
                    <a:pt x="38" y="33566"/>
                  </a:lnTo>
                  <a:lnTo>
                    <a:pt x="0" y="33503"/>
                  </a:lnTo>
                  <a:lnTo>
                    <a:pt x="25" y="33427"/>
                  </a:lnTo>
                  <a:close/>
                </a:path>
              </a:pathLst>
            </a:custGeom>
            <a:solidFill>
              <a:srgbClr val="BED3EA"/>
            </a:solidFill>
          </p:spPr>
        </p:sp>
        <p:sp>
          <p:nvSpPr>
            <p:cNvPr id="39" name="Freeform 33">
              <a:extLst>
                <a:ext uri="{FF2B5EF4-FFF2-40B4-BE49-F238E27FC236}">
                  <a16:creationId xmlns:a16="http://schemas.microsoft.com/office/drawing/2014/main" xmlns="" id="{739C9656-1A85-45D3-9A43-11E71DB4C3D8}"/>
                </a:ext>
              </a:extLst>
            </p:cNvPr>
            <p:cNvSpPr/>
            <p:nvPr/>
          </p:nvSpPr>
          <p:spPr>
            <a:xfrm>
              <a:off x="5507899" y="2320614"/>
              <a:ext cx="149111" cy="149098"/>
            </a:xfrm>
            <a:custGeom>
              <a:avLst/>
              <a:gdLst/>
              <a:ahLst/>
              <a:cxnLst/>
              <a:rect l="l" t="t" r="r" b="b"/>
              <a:pathLst>
                <a:path w="149111" h="149098">
                  <a:moveTo>
                    <a:pt x="149110" y="74549"/>
                  </a:moveTo>
                  <a:cubicBezTo>
                    <a:pt x="149110" y="115722"/>
                    <a:pt x="115735" y="149098"/>
                    <a:pt x="74561" y="149098"/>
                  </a:cubicBezTo>
                  <a:cubicBezTo>
                    <a:pt x="33388" y="149098"/>
                    <a:pt x="0" y="115722"/>
                    <a:pt x="0" y="74549"/>
                  </a:cubicBezTo>
                  <a:cubicBezTo>
                    <a:pt x="0" y="33375"/>
                    <a:pt x="33388" y="0"/>
                    <a:pt x="74561" y="0"/>
                  </a:cubicBezTo>
                  <a:cubicBezTo>
                    <a:pt x="115735" y="0"/>
                    <a:pt x="149110" y="33375"/>
                    <a:pt x="149110" y="74549"/>
                  </a:cubicBezTo>
                </a:path>
              </a:pathLst>
            </a:custGeom>
            <a:solidFill>
              <a:srgbClr val="BED3EA"/>
            </a:solidFill>
          </p:spPr>
        </p:sp>
        <p:sp>
          <p:nvSpPr>
            <p:cNvPr id="40" name="Freeform 34">
              <a:extLst>
                <a:ext uri="{FF2B5EF4-FFF2-40B4-BE49-F238E27FC236}">
                  <a16:creationId xmlns:a16="http://schemas.microsoft.com/office/drawing/2014/main" xmlns="" id="{82149C61-C9DE-4297-851E-FF744D32E5D8}"/>
                </a:ext>
              </a:extLst>
            </p:cNvPr>
            <p:cNvSpPr/>
            <p:nvPr/>
          </p:nvSpPr>
          <p:spPr>
            <a:xfrm>
              <a:off x="5449724" y="2487974"/>
              <a:ext cx="265468" cy="186601"/>
            </a:xfrm>
            <a:custGeom>
              <a:avLst/>
              <a:gdLst/>
              <a:ahLst/>
              <a:cxnLst/>
              <a:rect l="l" t="t" r="r" b="b"/>
              <a:pathLst>
                <a:path w="265468" h="186601">
                  <a:moveTo>
                    <a:pt x="265468" y="33236"/>
                  </a:moveTo>
                  <a:lnTo>
                    <a:pt x="265354" y="33097"/>
                  </a:lnTo>
                  <a:lnTo>
                    <a:pt x="259550" y="11430"/>
                  </a:lnTo>
                  <a:lnTo>
                    <a:pt x="240703" y="534"/>
                  </a:lnTo>
                  <a:lnTo>
                    <a:pt x="240284" y="0"/>
                  </a:lnTo>
                  <a:lnTo>
                    <a:pt x="24346" y="0"/>
                  </a:lnTo>
                  <a:lnTo>
                    <a:pt x="23292" y="1398"/>
                  </a:lnTo>
                  <a:lnTo>
                    <a:pt x="5918" y="11430"/>
                  </a:lnTo>
                  <a:lnTo>
                    <a:pt x="584" y="31319"/>
                  </a:lnTo>
                  <a:lnTo>
                    <a:pt x="0" y="32081"/>
                  </a:lnTo>
                  <a:lnTo>
                    <a:pt x="114" y="33084"/>
                  </a:lnTo>
                  <a:lnTo>
                    <a:pt x="0" y="33503"/>
                  </a:lnTo>
                  <a:lnTo>
                    <a:pt x="190" y="33846"/>
                  </a:lnTo>
                  <a:lnTo>
                    <a:pt x="17221" y="186602"/>
                  </a:lnTo>
                  <a:lnTo>
                    <a:pt x="248247" y="186602"/>
                  </a:lnTo>
                  <a:lnTo>
                    <a:pt x="265430" y="33567"/>
                  </a:lnTo>
                  <a:lnTo>
                    <a:pt x="265468" y="33503"/>
                  </a:lnTo>
                  <a:lnTo>
                    <a:pt x="265442" y="33427"/>
                  </a:lnTo>
                  <a:close/>
                </a:path>
              </a:pathLst>
            </a:custGeom>
            <a:solidFill>
              <a:srgbClr val="BED3EA"/>
            </a:solidFill>
          </p:spPr>
        </p:sp>
        <p:sp>
          <p:nvSpPr>
            <p:cNvPr id="41" name="Freeform 35">
              <a:extLst>
                <a:ext uri="{FF2B5EF4-FFF2-40B4-BE49-F238E27FC236}">
                  <a16:creationId xmlns:a16="http://schemas.microsoft.com/office/drawing/2014/main" xmlns="" id="{02E7CBD2-2E53-4EEB-956C-601C80353E50}"/>
                </a:ext>
              </a:extLst>
            </p:cNvPr>
            <p:cNvSpPr/>
            <p:nvPr/>
          </p:nvSpPr>
          <p:spPr>
            <a:xfrm>
              <a:off x="4424403" y="2320614"/>
              <a:ext cx="149111" cy="149098"/>
            </a:xfrm>
            <a:custGeom>
              <a:avLst/>
              <a:gdLst/>
              <a:ahLst/>
              <a:cxnLst/>
              <a:rect l="l" t="t" r="r" b="b"/>
              <a:pathLst>
                <a:path w="149111" h="149098">
                  <a:moveTo>
                    <a:pt x="0" y="74549"/>
                  </a:moveTo>
                  <a:cubicBezTo>
                    <a:pt x="0" y="115722"/>
                    <a:pt x="33376" y="149098"/>
                    <a:pt x="74549" y="149098"/>
                  </a:cubicBezTo>
                  <a:cubicBezTo>
                    <a:pt x="115723" y="149098"/>
                    <a:pt x="149111" y="115722"/>
                    <a:pt x="149111" y="74549"/>
                  </a:cubicBezTo>
                  <a:cubicBezTo>
                    <a:pt x="149111" y="33375"/>
                    <a:pt x="115723" y="0"/>
                    <a:pt x="74549" y="0"/>
                  </a:cubicBezTo>
                  <a:cubicBezTo>
                    <a:pt x="33376" y="0"/>
                    <a:pt x="0" y="33375"/>
                    <a:pt x="0" y="74549"/>
                  </a:cubicBezTo>
                </a:path>
              </a:pathLst>
            </a:custGeom>
            <a:solidFill>
              <a:srgbClr val="BED3EA"/>
            </a:solidFill>
          </p:spPr>
        </p:sp>
        <p:sp>
          <p:nvSpPr>
            <p:cNvPr id="42" name="Freeform 36">
              <a:extLst>
                <a:ext uri="{FF2B5EF4-FFF2-40B4-BE49-F238E27FC236}">
                  <a16:creationId xmlns:a16="http://schemas.microsoft.com/office/drawing/2014/main" xmlns="" id="{83050D5D-D498-491E-BDAC-6670361A292C}"/>
                </a:ext>
              </a:extLst>
            </p:cNvPr>
            <p:cNvSpPr/>
            <p:nvPr/>
          </p:nvSpPr>
          <p:spPr>
            <a:xfrm>
              <a:off x="4366221" y="2487974"/>
              <a:ext cx="265468" cy="186601"/>
            </a:xfrm>
            <a:custGeom>
              <a:avLst/>
              <a:gdLst/>
              <a:ahLst/>
              <a:cxnLst/>
              <a:rect l="l" t="t" r="r" b="b"/>
              <a:pathLst>
                <a:path w="265468" h="186601">
                  <a:moveTo>
                    <a:pt x="0" y="33236"/>
                  </a:moveTo>
                  <a:lnTo>
                    <a:pt x="114" y="33097"/>
                  </a:lnTo>
                  <a:lnTo>
                    <a:pt x="5918" y="11430"/>
                  </a:lnTo>
                  <a:lnTo>
                    <a:pt x="24765" y="534"/>
                  </a:lnTo>
                  <a:lnTo>
                    <a:pt x="25184" y="0"/>
                  </a:lnTo>
                  <a:lnTo>
                    <a:pt x="241122" y="0"/>
                  </a:lnTo>
                  <a:lnTo>
                    <a:pt x="242176" y="1398"/>
                  </a:lnTo>
                  <a:lnTo>
                    <a:pt x="259550" y="11430"/>
                  </a:lnTo>
                  <a:lnTo>
                    <a:pt x="264884" y="31319"/>
                  </a:lnTo>
                  <a:lnTo>
                    <a:pt x="265468" y="32081"/>
                  </a:lnTo>
                  <a:lnTo>
                    <a:pt x="265354" y="33084"/>
                  </a:lnTo>
                  <a:lnTo>
                    <a:pt x="265468" y="33503"/>
                  </a:lnTo>
                  <a:lnTo>
                    <a:pt x="265277" y="33846"/>
                  </a:lnTo>
                  <a:lnTo>
                    <a:pt x="248247" y="186602"/>
                  </a:lnTo>
                  <a:lnTo>
                    <a:pt x="17221" y="186602"/>
                  </a:lnTo>
                  <a:lnTo>
                    <a:pt x="38" y="33567"/>
                  </a:lnTo>
                  <a:lnTo>
                    <a:pt x="0" y="33503"/>
                  </a:lnTo>
                  <a:lnTo>
                    <a:pt x="25" y="33427"/>
                  </a:lnTo>
                  <a:close/>
                </a:path>
              </a:pathLst>
            </a:custGeom>
            <a:solidFill>
              <a:srgbClr val="BED3EA"/>
            </a:solidFill>
          </p:spPr>
        </p:sp>
        <p:sp>
          <p:nvSpPr>
            <p:cNvPr id="43" name="Freeform 37">
              <a:extLst>
                <a:ext uri="{FF2B5EF4-FFF2-40B4-BE49-F238E27FC236}">
                  <a16:creationId xmlns:a16="http://schemas.microsoft.com/office/drawing/2014/main" xmlns="" id="{85D8F6A8-D9EC-4CF8-AA61-F638557ECCEF}"/>
                </a:ext>
              </a:extLst>
            </p:cNvPr>
            <p:cNvSpPr/>
            <p:nvPr/>
          </p:nvSpPr>
          <p:spPr>
            <a:xfrm>
              <a:off x="5864588" y="1979031"/>
              <a:ext cx="149111" cy="149098"/>
            </a:xfrm>
            <a:custGeom>
              <a:avLst/>
              <a:gdLst/>
              <a:ahLst/>
              <a:cxnLst/>
              <a:rect l="l" t="t" r="r" b="b"/>
              <a:pathLst>
                <a:path w="149111" h="149098">
                  <a:moveTo>
                    <a:pt x="149111" y="74549"/>
                  </a:moveTo>
                  <a:cubicBezTo>
                    <a:pt x="149111" y="115722"/>
                    <a:pt x="115735" y="149098"/>
                    <a:pt x="74562" y="149098"/>
                  </a:cubicBezTo>
                  <a:cubicBezTo>
                    <a:pt x="33388" y="149098"/>
                    <a:pt x="0" y="115722"/>
                    <a:pt x="0" y="74549"/>
                  </a:cubicBezTo>
                  <a:cubicBezTo>
                    <a:pt x="0" y="33375"/>
                    <a:pt x="33388" y="0"/>
                    <a:pt x="74562" y="0"/>
                  </a:cubicBezTo>
                  <a:cubicBezTo>
                    <a:pt x="115735" y="0"/>
                    <a:pt x="149111" y="33375"/>
                    <a:pt x="149111" y="74549"/>
                  </a:cubicBezTo>
                </a:path>
              </a:pathLst>
            </a:custGeom>
            <a:solidFill>
              <a:srgbClr val="BED3EA"/>
            </a:solidFill>
          </p:spPr>
        </p:sp>
        <p:sp>
          <p:nvSpPr>
            <p:cNvPr id="44" name="Freeform 38">
              <a:extLst>
                <a:ext uri="{FF2B5EF4-FFF2-40B4-BE49-F238E27FC236}">
                  <a16:creationId xmlns:a16="http://schemas.microsoft.com/office/drawing/2014/main" xmlns="" id="{2643CAAB-96C4-468D-8E4E-E5CBC0E32CA5}"/>
                </a:ext>
              </a:extLst>
            </p:cNvPr>
            <p:cNvSpPr/>
            <p:nvPr/>
          </p:nvSpPr>
          <p:spPr>
            <a:xfrm>
              <a:off x="5806413" y="2146390"/>
              <a:ext cx="265468" cy="186601"/>
            </a:xfrm>
            <a:custGeom>
              <a:avLst/>
              <a:gdLst/>
              <a:ahLst/>
              <a:cxnLst/>
              <a:rect l="l" t="t" r="r" b="b"/>
              <a:pathLst>
                <a:path w="265468" h="186601">
                  <a:moveTo>
                    <a:pt x="265468" y="33236"/>
                  </a:moveTo>
                  <a:lnTo>
                    <a:pt x="265354" y="33097"/>
                  </a:lnTo>
                  <a:lnTo>
                    <a:pt x="259550" y="11430"/>
                  </a:lnTo>
                  <a:lnTo>
                    <a:pt x="240703" y="534"/>
                  </a:lnTo>
                  <a:lnTo>
                    <a:pt x="240284" y="0"/>
                  </a:lnTo>
                  <a:lnTo>
                    <a:pt x="24346" y="0"/>
                  </a:lnTo>
                  <a:lnTo>
                    <a:pt x="23292" y="1398"/>
                  </a:lnTo>
                  <a:lnTo>
                    <a:pt x="5918" y="11430"/>
                  </a:lnTo>
                  <a:lnTo>
                    <a:pt x="584" y="31319"/>
                  </a:lnTo>
                  <a:lnTo>
                    <a:pt x="0" y="32081"/>
                  </a:lnTo>
                  <a:lnTo>
                    <a:pt x="114" y="33084"/>
                  </a:lnTo>
                  <a:lnTo>
                    <a:pt x="0" y="33503"/>
                  </a:lnTo>
                  <a:lnTo>
                    <a:pt x="191" y="33846"/>
                  </a:lnTo>
                  <a:lnTo>
                    <a:pt x="17221" y="186601"/>
                  </a:lnTo>
                  <a:lnTo>
                    <a:pt x="248247" y="186601"/>
                  </a:lnTo>
                  <a:lnTo>
                    <a:pt x="265430" y="33566"/>
                  </a:lnTo>
                  <a:lnTo>
                    <a:pt x="265468" y="33503"/>
                  </a:lnTo>
                  <a:lnTo>
                    <a:pt x="265443" y="33427"/>
                  </a:lnTo>
                  <a:close/>
                </a:path>
              </a:pathLst>
            </a:custGeom>
            <a:solidFill>
              <a:srgbClr val="BED3EA"/>
            </a:solidFill>
          </p:spPr>
        </p:sp>
        <p:sp>
          <p:nvSpPr>
            <p:cNvPr id="45" name="Freeform 39">
              <a:extLst>
                <a:ext uri="{FF2B5EF4-FFF2-40B4-BE49-F238E27FC236}">
                  <a16:creationId xmlns:a16="http://schemas.microsoft.com/office/drawing/2014/main" xmlns="" id="{15438EF5-B2AF-4824-92D6-19C0D1B0AEB2}"/>
                </a:ext>
              </a:extLst>
            </p:cNvPr>
            <p:cNvSpPr/>
            <p:nvPr/>
          </p:nvSpPr>
          <p:spPr>
            <a:xfrm>
              <a:off x="4067713" y="1979031"/>
              <a:ext cx="149111" cy="149098"/>
            </a:xfrm>
            <a:custGeom>
              <a:avLst/>
              <a:gdLst/>
              <a:ahLst/>
              <a:cxnLst/>
              <a:rect l="l" t="t" r="r" b="b"/>
              <a:pathLst>
                <a:path w="149111" h="149098">
                  <a:moveTo>
                    <a:pt x="0" y="74549"/>
                  </a:moveTo>
                  <a:cubicBezTo>
                    <a:pt x="0" y="115722"/>
                    <a:pt x="33376" y="149098"/>
                    <a:pt x="74549" y="149098"/>
                  </a:cubicBezTo>
                  <a:cubicBezTo>
                    <a:pt x="115723" y="149098"/>
                    <a:pt x="149111" y="115722"/>
                    <a:pt x="149111" y="74549"/>
                  </a:cubicBezTo>
                  <a:cubicBezTo>
                    <a:pt x="149111" y="33375"/>
                    <a:pt x="115723" y="0"/>
                    <a:pt x="74549" y="0"/>
                  </a:cubicBezTo>
                  <a:cubicBezTo>
                    <a:pt x="33376" y="0"/>
                    <a:pt x="0" y="33375"/>
                    <a:pt x="0" y="74549"/>
                  </a:cubicBezTo>
                </a:path>
              </a:pathLst>
            </a:custGeom>
            <a:solidFill>
              <a:srgbClr val="BED3EA"/>
            </a:solidFill>
          </p:spPr>
        </p:sp>
        <p:sp>
          <p:nvSpPr>
            <p:cNvPr id="46" name="Freeform 40">
              <a:extLst>
                <a:ext uri="{FF2B5EF4-FFF2-40B4-BE49-F238E27FC236}">
                  <a16:creationId xmlns:a16="http://schemas.microsoft.com/office/drawing/2014/main" xmlns="" id="{C71A0621-FF6B-462E-AEB4-C914DC2BCF36}"/>
                </a:ext>
              </a:extLst>
            </p:cNvPr>
            <p:cNvSpPr/>
            <p:nvPr/>
          </p:nvSpPr>
          <p:spPr>
            <a:xfrm>
              <a:off x="4009531" y="2146390"/>
              <a:ext cx="265468" cy="186601"/>
            </a:xfrm>
            <a:custGeom>
              <a:avLst/>
              <a:gdLst/>
              <a:ahLst/>
              <a:cxnLst/>
              <a:rect l="l" t="t" r="r" b="b"/>
              <a:pathLst>
                <a:path w="265468" h="186601">
                  <a:moveTo>
                    <a:pt x="0" y="33236"/>
                  </a:moveTo>
                  <a:lnTo>
                    <a:pt x="114" y="33097"/>
                  </a:lnTo>
                  <a:lnTo>
                    <a:pt x="5918" y="11430"/>
                  </a:lnTo>
                  <a:lnTo>
                    <a:pt x="24765" y="534"/>
                  </a:lnTo>
                  <a:lnTo>
                    <a:pt x="25184" y="0"/>
                  </a:lnTo>
                  <a:lnTo>
                    <a:pt x="241122" y="0"/>
                  </a:lnTo>
                  <a:lnTo>
                    <a:pt x="242176" y="1398"/>
                  </a:lnTo>
                  <a:lnTo>
                    <a:pt x="259550" y="11430"/>
                  </a:lnTo>
                  <a:lnTo>
                    <a:pt x="264884" y="31319"/>
                  </a:lnTo>
                  <a:lnTo>
                    <a:pt x="265468" y="32081"/>
                  </a:lnTo>
                  <a:lnTo>
                    <a:pt x="265354" y="33084"/>
                  </a:lnTo>
                  <a:lnTo>
                    <a:pt x="265468" y="33503"/>
                  </a:lnTo>
                  <a:lnTo>
                    <a:pt x="265277" y="33846"/>
                  </a:lnTo>
                  <a:lnTo>
                    <a:pt x="248247" y="186601"/>
                  </a:lnTo>
                  <a:lnTo>
                    <a:pt x="17221" y="186601"/>
                  </a:lnTo>
                  <a:lnTo>
                    <a:pt x="38" y="33566"/>
                  </a:lnTo>
                  <a:lnTo>
                    <a:pt x="0" y="33503"/>
                  </a:lnTo>
                  <a:lnTo>
                    <a:pt x="25" y="33427"/>
                  </a:lnTo>
                  <a:close/>
                </a:path>
              </a:pathLst>
            </a:custGeom>
            <a:solidFill>
              <a:srgbClr val="BED3EA"/>
            </a:solidFill>
          </p:spPr>
        </p:sp>
        <p:sp>
          <p:nvSpPr>
            <p:cNvPr id="47" name="Freeform 41">
              <a:extLst>
                <a:ext uri="{FF2B5EF4-FFF2-40B4-BE49-F238E27FC236}">
                  <a16:creationId xmlns:a16="http://schemas.microsoft.com/office/drawing/2014/main" xmlns="" id="{FD208B19-EA27-4542-BC14-D58D05D83E38}"/>
                </a:ext>
              </a:extLst>
            </p:cNvPr>
            <p:cNvSpPr/>
            <p:nvPr/>
          </p:nvSpPr>
          <p:spPr>
            <a:xfrm>
              <a:off x="4792256" y="1788122"/>
              <a:ext cx="483451" cy="773595"/>
            </a:xfrm>
            <a:custGeom>
              <a:avLst/>
              <a:gdLst/>
              <a:ahLst/>
              <a:cxnLst/>
              <a:rect l="l" t="t" r="r" b="b"/>
              <a:pathLst>
                <a:path w="483451" h="773595">
                  <a:moveTo>
                    <a:pt x="241723" y="386798"/>
                  </a:moveTo>
                  <a:cubicBezTo>
                    <a:pt x="321860" y="386798"/>
                    <a:pt x="386795" y="321901"/>
                    <a:pt x="386795" y="241725"/>
                  </a:cubicBezTo>
                  <a:cubicBezTo>
                    <a:pt x="386795" y="161614"/>
                    <a:pt x="321860" y="96717"/>
                    <a:pt x="241723" y="96717"/>
                  </a:cubicBezTo>
                  <a:cubicBezTo>
                    <a:pt x="161586" y="96717"/>
                    <a:pt x="96651" y="161614"/>
                    <a:pt x="96651" y="241725"/>
                  </a:cubicBezTo>
                  <a:cubicBezTo>
                    <a:pt x="96651" y="321901"/>
                    <a:pt x="161586" y="386798"/>
                    <a:pt x="241723" y="386798"/>
                  </a:cubicBezTo>
                  <a:close/>
                  <a:moveTo>
                    <a:pt x="241718" y="773595"/>
                  </a:moveTo>
                  <a:cubicBezTo>
                    <a:pt x="240399" y="772010"/>
                    <a:pt x="1634" y="484780"/>
                    <a:pt x="0" y="244201"/>
                  </a:cubicBezTo>
                  <a:lnTo>
                    <a:pt x="0" y="244201"/>
                  </a:lnTo>
                  <a:lnTo>
                    <a:pt x="0" y="239674"/>
                  </a:lnTo>
                  <a:lnTo>
                    <a:pt x="0" y="239674"/>
                  </a:lnTo>
                  <a:cubicBezTo>
                    <a:pt x="1097" y="107736"/>
                    <a:pt x="107935" y="936"/>
                    <a:pt x="239973" y="0"/>
                  </a:cubicBezTo>
                  <a:lnTo>
                    <a:pt x="243473" y="0"/>
                  </a:lnTo>
                  <a:cubicBezTo>
                    <a:pt x="375712" y="937"/>
                    <a:pt x="482673" y="108060"/>
                    <a:pt x="483451" y="240275"/>
                  </a:cubicBezTo>
                  <a:lnTo>
                    <a:pt x="483451" y="240275"/>
                  </a:lnTo>
                  <a:lnTo>
                    <a:pt x="483451" y="243470"/>
                  </a:lnTo>
                  <a:lnTo>
                    <a:pt x="483451" y="243470"/>
                  </a:lnTo>
                  <a:cubicBezTo>
                    <a:pt x="482297" y="484197"/>
                    <a:pt x="243049" y="772008"/>
                    <a:pt x="241729" y="773595"/>
                  </a:cubicBezTo>
                  <a:close/>
                </a:path>
              </a:pathLst>
            </a:custGeom>
            <a:solidFill>
              <a:srgbClr val="7A9ED2"/>
            </a:solidFill>
          </p:spPr>
        </p:sp>
        <p:sp>
          <p:nvSpPr>
            <p:cNvPr id="48" name="Freeform 42">
              <a:extLst>
                <a:ext uri="{FF2B5EF4-FFF2-40B4-BE49-F238E27FC236}">
                  <a16:creationId xmlns:a16="http://schemas.microsoft.com/office/drawing/2014/main" xmlns="" id="{D2E0ACBB-CB28-4953-B84A-5EE6641A1449}"/>
                </a:ext>
              </a:extLst>
            </p:cNvPr>
            <p:cNvSpPr/>
            <p:nvPr/>
          </p:nvSpPr>
          <p:spPr>
            <a:xfrm>
              <a:off x="4810701" y="1815310"/>
              <a:ext cx="446557" cy="446481"/>
            </a:xfrm>
            <a:custGeom>
              <a:avLst/>
              <a:gdLst/>
              <a:ahLst/>
              <a:cxnLst/>
              <a:rect l="l" t="t" r="r" b="b"/>
              <a:pathLst>
                <a:path w="446557" h="446481">
                  <a:moveTo>
                    <a:pt x="223278" y="446481"/>
                  </a:moveTo>
                  <a:cubicBezTo>
                    <a:pt x="346583" y="446481"/>
                    <a:pt x="446557" y="346570"/>
                    <a:pt x="446557" y="223241"/>
                  </a:cubicBezTo>
                  <a:cubicBezTo>
                    <a:pt x="446557" y="99911"/>
                    <a:pt x="346583" y="0"/>
                    <a:pt x="223278" y="0"/>
                  </a:cubicBezTo>
                  <a:cubicBezTo>
                    <a:pt x="99974" y="0"/>
                    <a:pt x="0" y="99911"/>
                    <a:pt x="0" y="223241"/>
                  </a:cubicBezTo>
                  <a:cubicBezTo>
                    <a:pt x="0" y="346570"/>
                    <a:pt x="99974" y="446481"/>
                    <a:pt x="223278" y="446481"/>
                  </a:cubicBezTo>
                </a:path>
              </a:pathLst>
            </a:custGeom>
            <a:solidFill>
              <a:srgbClr val="FFFFFF"/>
            </a:solidFill>
          </p:spPr>
        </p:sp>
        <p:sp>
          <p:nvSpPr>
            <p:cNvPr id="49" name="Freeform 43">
              <a:extLst>
                <a:ext uri="{FF2B5EF4-FFF2-40B4-BE49-F238E27FC236}">
                  <a16:creationId xmlns:a16="http://schemas.microsoft.com/office/drawing/2014/main" xmlns="" id="{4EE2B5CF-D537-48F2-BB27-B5C113E8C7F5}"/>
                </a:ext>
              </a:extLst>
            </p:cNvPr>
            <p:cNvSpPr/>
            <p:nvPr/>
          </p:nvSpPr>
          <p:spPr>
            <a:xfrm>
              <a:off x="4959419" y="1851885"/>
              <a:ext cx="149123" cy="149123"/>
            </a:xfrm>
            <a:custGeom>
              <a:avLst/>
              <a:gdLst/>
              <a:ahLst/>
              <a:cxnLst/>
              <a:rect l="l" t="t" r="r" b="b"/>
              <a:pathLst>
                <a:path w="149123" h="149123">
                  <a:moveTo>
                    <a:pt x="149123" y="74561"/>
                  </a:moveTo>
                  <a:cubicBezTo>
                    <a:pt x="149123" y="115748"/>
                    <a:pt x="115735" y="149123"/>
                    <a:pt x="74561" y="149123"/>
                  </a:cubicBezTo>
                  <a:cubicBezTo>
                    <a:pt x="33375" y="149123"/>
                    <a:pt x="0" y="115748"/>
                    <a:pt x="0" y="74561"/>
                  </a:cubicBezTo>
                  <a:cubicBezTo>
                    <a:pt x="0" y="33375"/>
                    <a:pt x="33375" y="0"/>
                    <a:pt x="74561" y="0"/>
                  </a:cubicBezTo>
                  <a:cubicBezTo>
                    <a:pt x="115735" y="0"/>
                    <a:pt x="149123" y="33375"/>
                    <a:pt x="149123" y="74561"/>
                  </a:cubicBezTo>
                </a:path>
              </a:pathLst>
            </a:custGeom>
            <a:solidFill>
              <a:srgbClr val="7FA8D6"/>
            </a:solidFill>
          </p:spPr>
        </p:sp>
        <p:sp>
          <p:nvSpPr>
            <p:cNvPr id="50" name="Freeform 44">
              <a:extLst>
                <a:ext uri="{FF2B5EF4-FFF2-40B4-BE49-F238E27FC236}">
                  <a16:creationId xmlns:a16="http://schemas.microsoft.com/office/drawing/2014/main" xmlns="" id="{11B96589-7290-44C7-9176-BCC236A05CB5}"/>
                </a:ext>
              </a:extLst>
            </p:cNvPr>
            <p:cNvSpPr/>
            <p:nvPr/>
          </p:nvSpPr>
          <p:spPr>
            <a:xfrm>
              <a:off x="4901227" y="2019263"/>
              <a:ext cx="265506" cy="186639"/>
            </a:xfrm>
            <a:custGeom>
              <a:avLst/>
              <a:gdLst/>
              <a:ahLst/>
              <a:cxnLst/>
              <a:rect l="l" t="t" r="r" b="b"/>
              <a:pathLst>
                <a:path w="265506" h="186639">
                  <a:moveTo>
                    <a:pt x="265506" y="33249"/>
                  </a:moveTo>
                  <a:lnTo>
                    <a:pt x="265392" y="33109"/>
                  </a:lnTo>
                  <a:lnTo>
                    <a:pt x="259588" y="11430"/>
                  </a:lnTo>
                  <a:lnTo>
                    <a:pt x="240729" y="546"/>
                  </a:lnTo>
                  <a:lnTo>
                    <a:pt x="240322" y="0"/>
                  </a:lnTo>
                  <a:lnTo>
                    <a:pt x="24346" y="0"/>
                  </a:lnTo>
                  <a:lnTo>
                    <a:pt x="23292" y="1397"/>
                  </a:lnTo>
                  <a:lnTo>
                    <a:pt x="5918" y="11430"/>
                  </a:lnTo>
                  <a:lnTo>
                    <a:pt x="585" y="31318"/>
                  </a:lnTo>
                  <a:lnTo>
                    <a:pt x="0" y="32093"/>
                  </a:lnTo>
                  <a:lnTo>
                    <a:pt x="115" y="33097"/>
                  </a:lnTo>
                  <a:lnTo>
                    <a:pt x="0" y="33516"/>
                  </a:lnTo>
                  <a:lnTo>
                    <a:pt x="191" y="33859"/>
                  </a:lnTo>
                  <a:lnTo>
                    <a:pt x="17234" y="186640"/>
                  </a:lnTo>
                  <a:lnTo>
                    <a:pt x="248285" y="186640"/>
                  </a:lnTo>
                  <a:lnTo>
                    <a:pt x="265468" y="33579"/>
                  </a:lnTo>
                  <a:lnTo>
                    <a:pt x="265506" y="33516"/>
                  </a:lnTo>
                  <a:lnTo>
                    <a:pt x="265481" y="33440"/>
                  </a:lnTo>
                  <a:close/>
                </a:path>
              </a:pathLst>
            </a:custGeom>
            <a:solidFill>
              <a:srgbClr val="7FA8D6"/>
            </a:solidFill>
          </p:spPr>
        </p:sp>
      </p:grpSp>
      <p:grpSp>
        <p:nvGrpSpPr>
          <p:cNvPr id="51" name="Group 50">
            <a:extLst>
              <a:ext uri="{FF2B5EF4-FFF2-40B4-BE49-F238E27FC236}">
                <a16:creationId xmlns:a16="http://schemas.microsoft.com/office/drawing/2014/main" xmlns="" id="{D1FEB90B-BCB5-4C90-8EDB-040F68380A12}"/>
              </a:ext>
            </a:extLst>
          </p:cNvPr>
          <p:cNvGrpSpPr/>
          <p:nvPr/>
        </p:nvGrpSpPr>
        <p:grpSpPr>
          <a:xfrm>
            <a:off x="8411344" y="1433609"/>
            <a:ext cx="2545592" cy="1560881"/>
            <a:chOff x="6786867" y="1299667"/>
            <a:chExt cx="2551723" cy="1705763"/>
          </a:xfrm>
        </p:grpSpPr>
        <p:sp>
          <p:nvSpPr>
            <p:cNvPr id="52" name="Freeform 45">
              <a:extLst>
                <a:ext uri="{FF2B5EF4-FFF2-40B4-BE49-F238E27FC236}">
                  <a16:creationId xmlns:a16="http://schemas.microsoft.com/office/drawing/2014/main" xmlns="" id="{DB61A492-0E95-486D-A64F-8DFA3F86A7D5}"/>
                </a:ext>
              </a:extLst>
            </p:cNvPr>
            <p:cNvSpPr/>
            <p:nvPr/>
          </p:nvSpPr>
          <p:spPr>
            <a:xfrm>
              <a:off x="6786867" y="1299667"/>
              <a:ext cx="2551723" cy="1705763"/>
            </a:xfrm>
            <a:custGeom>
              <a:avLst/>
              <a:gdLst/>
              <a:ahLst/>
              <a:cxnLst/>
              <a:rect l="l" t="t" r="r" b="b"/>
              <a:pathLst>
                <a:path w="2551723" h="1705763">
                  <a:moveTo>
                    <a:pt x="0" y="1705763"/>
                  </a:moveTo>
                  <a:lnTo>
                    <a:pt x="2551723" y="1705763"/>
                  </a:lnTo>
                  <a:lnTo>
                    <a:pt x="2551723" y="0"/>
                  </a:lnTo>
                  <a:lnTo>
                    <a:pt x="0" y="0"/>
                  </a:lnTo>
                  <a:close/>
                </a:path>
              </a:pathLst>
            </a:custGeom>
            <a:solidFill>
              <a:srgbClr val="FFFFFF"/>
            </a:solidFill>
          </p:spPr>
        </p:sp>
        <p:sp>
          <p:nvSpPr>
            <p:cNvPr id="53" name="Freeform 46">
              <a:extLst>
                <a:ext uri="{FF2B5EF4-FFF2-40B4-BE49-F238E27FC236}">
                  <a16:creationId xmlns:a16="http://schemas.microsoft.com/office/drawing/2014/main" xmlns="" id="{DA9ED76E-A74C-4958-AF42-990C70019AD0}"/>
                </a:ext>
              </a:extLst>
            </p:cNvPr>
            <p:cNvSpPr/>
            <p:nvPr/>
          </p:nvSpPr>
          <p:spPr>
            <a:xfrm>
              <a:off x="6786867" y="1299667"/>
              <a:ext cx="2551723" cy="1705763"/>
            </a:xfrm>
            <a:custGeom>
              <a:avLst/>
              <a:gdLst/>
              <a:ahLst/>
              <a:cxnLst/>
              <a:rect l="l" t="t" r="r" b="b"/>
              <a:pathLst>
                <a:path w="2551723" h="1705763">
                  <a:moveTo>
                    <a:pt x="0" y="1705763"/>
                  </a:moveTo>
                  <a:lnTo>
                    <a:pt x="2551723" y="1705763"/>
                  </a:lnTo>
                  <a:lnTo>
                    <a:pt x="2551723" y="0"/>
                  </a:lnTo>
                  <a:lnTo>
                    <a:pt x="0" y="0"/>
                  </a:lnTo>
                  <a:close/>
                </a:path>
              </a:pathLst>
            </a:custGeom>
            <a:noFill/>
            <a:ln w="23241" cap="sq">
              <a:solidFill>
                <a:srgbClr val="BED2EB"/>
              </a:solidFill>
            </a:ln>
          </p:spPr>
        </p:sp>
        <p:sp>
          <p:nvSpPr>
            <p:cNvPr id="55" name="Freeform 47">
              <a:extLst>
                <a:ext uri="{FF2B5EF4-FFF2-40B4-BE49-F238E27FC236}">
                  <a16:creationId xmlns:a16="http://schemas.microsoft.com/office/drawing/2014/main" xmlns="" id="{EF51EDE7-8A49-48EF-AE34-67CDE665FF07}"/>
                </a:ext>
              </a:extLst>
            </p:cNvPr>
            <p:cNvSpPr/>
            <p:nvPr/>
          </p:nvSpPr>
          <p:spPr>
            <a:xfrm>
              <a:off x="7130466" y="2062619"/>
              <a:ext cx="1864525" cy="328359"/>
            </a:xfrm>
            <a:custGeom>
              <a:avLst/>
              <a:gdLst/>
              <a:ahLst/>
              <a:cxnLst/>
              <a:rect l="l" t="t" r="r" b="b"/>
              <a:pathLst>
                <a:path w="1864525" h="328359">
                  <a:moveTo>
                    <a:pt x="0" y="328359"/>
                  </a:moveTo>
                  <a:lnTo>
                    <a:pt x="1864524" y="328359"/>
                  </a:lnTo>
                  <a:lnTo>
                    <a:pt x="1864524" y="0"/>
                  </a:lnTo>
                  <a:lnTo>
                    <a:pt x="0" y="0"/>
                  </a:lnTo>
                  <a:close/>
                </a:path>
              </a:pathLst>
            </a:custGeom>
            <a:solidFill>
              <a:srgbClr val="FFFFFF"/>
            </a:solidFill>
          </p:spPr>
        </p:sp>
        <p:sp>
          <p:nvSpPr>
            <p:cNvPr id="56" name="Freeform 48">
              <a:extLst>
                <a:ext uri="{FF2B5EF4-FFF2-40B4-BE49-F238E27FC236}">
                  <a16:creationId xmlns:a16="http://schemas.microsoft.com/office/drawing/2014/main" xmlns="" id="{9E5B457E-ECF7-440C-BFB0-8901B439FA25}"/>
                </a:ext>
              </a:extLst>
            </p:cNvPr>
            <p:cNvSpPr/>
            <p:nvPr/>
          </p:nvSpPr>
          <p:spPr>
            <a:xfrm>
              <a:off x="7292010" y="2149564"/>
              <a:ext cx="1541463" cy="362699"/>
            </a:xfrm>
            <a:custGeom>
              <a:avLst/>
              <a:gdLst/>
              <a:ahLst/>
              <a:cxnLst/>
              <a:rect l="l" t="t" r="r" b="b"/>
              <a:pathLst>
                <a:path w="1541463" h="362699">
                  <a:moveTo>
                    <a:pt x="0" y="362699"/>
                  </a:moveTo>
                  <a:lnTo>
                    <a:pt x="1541462" y="362699"/>
                  </a:lnTo>
                  <a:lnTo>
                    <a:pt x="1541462" y="0"/>
                  </a:lnTo>
                  <a:lnTo>
                    <a:pt x="0" y="0"/>
                  </a:lnTo>
                  <a:close/>
                </a:path>
              </a:pathLst>
            </a:custGeom>
            <a:solidFill>
              <a:srgbClr val="FFFFFF"/>
            </a:solidFill>
          </p:spPr>
        </p:sp>
        <p:sp>
          <p:nvSpPr>
            <p:cNvPr id="57" name="Freeform 49">
              <a:extLst>
                <a:ext uri="{FF2B5EF4-FFF2-40B4-BE49-F238E27FC236}">
                  <a16:creationId xmlns:a16="http://schemas.microsoft.com/office/drawing/2014/main" xmlns="" id="{945A6E50-10AF-4252-B773-B24CDADECBEA}"/>
                </a:ext>
              </a:extLst>
            </p:cNvPr>
            <p:cNvSpPr/>
            <p:nvPr/>
          </p:nvSpPr>
          <p:spPr>
            <a:xfrm>
              <a:off x="8517326" y="2259045"/>
              <a:ext cx="159956" cy="159982"/>
            </a:xfrm>
            <a:custGeom>
              <a:avLst/>
              <a:gdLst/>
              <a:ahLst/>
              <a:cxnLst/>
              <a:rect l="l" t="t" r="r" b="b"/>
              <a:pathLst>
                <a:path w="159956" h="159982">
                  <a:moveTo>
                    <a:pt x="368" y="79287"/>
                  </a:moveTo>
                  <a:cubicBezTo>
                    <a:pt x="736" y="35332"/>
                    <a:pt x="36703" y="0"/>
                    <a:pt x="80658" y="381"/>
                  </a:cubicBezTo>
                  <a:cubicBezTo>
                    <a:pt x="124612" y="762"/>
                    <a:pt x="159956" y="36716"/>
                    <a:pt x="159562" y="80684"/>
                  </a:cubicBezTo>
                  <a:cubicBezTo>
                    <a:pt x="159194" y="124639"/>
                    <a:pt x="123240" y="159983"/>
                    <a:pt x="79273" y="159589"/>
                  </a:cubicBezTo>
                  <a:cubicBezTo>
                    <a:pt x="35319" y="159208"/>
                    <a:pt x="0" y="123254"/>
                    <a:pt x="368" y="79287"/>
                  </a:cubicBezTo>
                </a:path>
              </a:pathLst>
            </a:custGeom>
            <a:solidFill>
              <a:srgbClr val="BED3EA"/>
            </a:solidFill>
          </p:spPr>
        </p:sp>
        <p:sp>
          <p:nvSpPr>
            <p:cNvPr id="58" name="Freeform 50">
              <a:extLst>
                <a:ext uri="{FF2B5EF4-FFF2-40B4-BE49-F238E27FC236}">
                  <a16:creationId xmlns:a16="http://schemas.microsoft.com/office/drawing/2014/main" xmlns="" id="{F885850D-CAD0-4BC8-942F-FEDCEC8AEDA5}"/>
                </a:ext>
              </a:extLst>
            </p:cNvPr>
            <p:cNvSpPr/>
            <p:nvPr/>
          </p:nvSpPr>
          <p:spPr>
            <a:xfrm>
              <a:off x="8561329" y="2191437"/>
              <a:ext cx="182563" cy="292621"/>
            </a:xfrm>
            <a:custGeom>
              <a:avLst/>
              <a:gdLst/>
              <a:ahLst/>
              <a:cxnLst/>
              <a:rect l="l" t="t" r="r" b="b"/>
              <a:pathLst>
                <a:path w="182563" h="292621">
                  <a:moveTo>
                    <a:pt x="0" y="5715"/>
                  </a:moveTo>
                  <a:cubicBezTo>
                    <a:pt x="11976" y="2426"/>
                    <a:pt x="24397" y="699"/>
                    <a:pt x="36894" y="609"/>
                  </a:cubicBezTo>
                  <a:cubicBezTo>
                    <a:pt x="116409" y="0"/>
                    <a:pt x="181750" y="64961"/>
                    <a:pt x="182563" y="145428"/>
                  </a:cubicBezTo>
                  <a:cubicBezTo>
                    <a:pt x="182068" y="185331"/>
                    <a:pt x="168072" y="221754"/>
                    <a:pt x="140679" y="249631"/>
                  </a:cubicBezTo>
                  <a:cubicBezTo>
                    <a:pt x="113767" y="277012"/>
                    <a:pt x="77877" y="292252"/>
                    <a:pt x="39662" y="292519"/>
                  </a:cubicBezTo>
                  <a:cubicBezTo>
                    <a:pt x="27115" y="292621"/>
                    <a:pt x="14669" y="291084"/>
                    <a:pt x="2668" y="287947"/>
                  </a:cubicBezTo>
                  <a:lnTo>
                    <a:pt x="13234" y="247396"/>
                  </a:lnTo>
                  <a:cubicBezTo>
                    <a:pt x="21679" y="249593"/>
                    <a:pt x="30467" y="250672"/>
                    <a:pt x="39345" y="250609"/>
                  </a:cubicBezTo>
                  <a:cubicBezTo>
                    <a:pt x="66358" y="250431"/>
                    <a:pt x="91733" y="239624"/>
                    <a:pt x="110808" y="220243"/>
                  </a:cubicBezTo>
                  <a:cubicBezTo>
                    <a:pt x="130340" y="200368"/>
                    <a:pt x="140513" y="173977"/>
                    <a:pt x="140653" y="145847"/>
                  </a:cubicBezTo>
                  <a:cubicBezTo>
                    <a:pt x="140082" y="88430"/>
                    <a:pt x="93663" y="42088"/>
                    <a:pt x="37211" y="42520"/>
                  </a:cubicBezTo>
                  <a:cubicBezTo>
                    <a:pt x="28359" y="42583"/>
                    <a:pt x="19584" y="43789"/>
                    <a:pt x="11113" y="46126"/>
                  </a:cubicBezTo>
                  <a:close/>
                </a:path>
              </a:pathLst>
            </a:custGeom>
            <a:solidFill>
              <a:srgbClr val="BED3EA"/>
            </a:solidFill>
          </p:spPr>
        </p:sp>
        <p:sp>
          <p:nvSpPr>
            <p:cNvPr id="60" name="Freeform 51">
              <a:extLst>
                <a:ext uri="{FF2B5EF4-FFF2-40B4-BE49-F238E27FC236}">
                  <a16:creationId xmlns:a16="http://schemas.microsoft.com/office/drawing/2014/main" xmlns="" id="{148B9166-EE10-4D8A-A31F-AC8CE54DC24B}"/>
                </a:ext>
              </a:extLst>
            </p:cNvPr>
            <p:cNvSpPr/>
            <p:nvPr/>
          </p:nvSpPr>
          <p:spPr>
            <a:xfrm>
              <a:off x="7666175" y="2057928"/>
              <a:ext cx="792061" cy="560146"/>
            </a:xfrm>
            <a:custGeom>
              <a:avLst/>
              <a:gdLst/>
              <a:ahLst/>
              <a:cxnLst/>
              <a:rect l="l" t="t" r="r" b="b"/>
              <a:pathLst>
                <a:path w="792061" h="560146">
                  <a:moveTo>
                    <a:pt x="792061" y="280073"/>
                  </a:moveTo>
                  <a:cubicBezTo>
                    <a:pt x="792061" y="125400"/>
                    <a:pt x="614730" y="0"/>
                    <a:pt x="396024" y="0"/>
                  </a:cubicBezTo>
                  <a:cubicBezTo>
                    <a:pt x="177330" y="0"/>
                    <a:pt x="0" y="125400"/>
                    <a:pt x="0" y="280073"/>
                  </a:cubicBezTo>
                  <a:cubicBezTo>
                    <a:pt x="0" y="434747"/>
                    <a:pt x="177330" y="560147"/>
                    <a:pt x="396024" y="560147"/>
                  </a:cubicBezTo>
                  <a:cubicBezTo>
                    <a:pt x="614730" y="560147"/>
                    <a:pt x="792061" y="434747"/>
                    <a:pt x="792061" y="280073"/>
                  </a:cubicBezTo>
                </a:path>
              </a:pathLst>
            </a:custGeom>
            <a:solidFill>
              <a:srgbClr val="BED3EA"/>
            </a:solidFill>
          </p:spPr>
        </p:sp>
        <p:sp>
          <p:nvSpPr>
            <p:cNvPr id="61" name="Freeform 52">
              <a:extLst>
                <a:ext uri="{FF2B5EF4-FFF2-40B4-BE49-F238E27FC236}">
                  <a16:creationId xmlns:a16="http://schemas.microsoft.com/office/drawing/2014/main" xmlns="" id="{A3DFBEA4-90F6-49A1-83C6-742DC5C722EC}"/>
                </a:ext>
              </a:extLst>
            </p:cNvPr>
            <p:cNvSpPr/>
            <p:nvPr/>
          </p:nvSpPr>
          <p:spPr>
            <a:xfrm>
              <a:off x="8338614" y="2546980"/>
              <a:ext cx="181001" cy="181026"/>
            </a:xfrm>
            <a:custGeom>
              <a:avLst/>
              <a:gdLst/>
              <a:ahLst/>
              <a:cxnLst/>
              <a:rect l="l" t="t" r="r" b="b"/>
              <a:pathLst>
                <a:path w="181001" h="181026">
                  <a:moveTo>
                    <a:pt x="45415" y="24904"/>
                  </a:moveTo>
                  <a:cubicBezTo>
                    <a:pt x="81636" y="0"/>
                    <a:pt x="131204" y="9195"/>
                    <a:pt x="156109" y="45415"/>
                  </a:cubicBezTo>
                  <a:cubicBezTo>
                    <a:pt x="181001" y="81636"/>
                    <a:pt x="171818" y="131216"/>
                    <a:pt x="135585" y="156108"/>
                  </a:cubicBezTo>
                  <a:cubicBezTo>
                    <a:pt x="99365" y="181026"/>
                    <a:pt x="49796" y="171844"/>
                    <a:pt x="24892" y="135598"/>
                  </a:cubicBezTo>
                  <a:cubicBezTo>
                    <a:pt x="0" y="99365"/>
                    <a:pt x="9195" y="49822"/>
                    <a:pt x="45415" y="24904"/>
                  </a:cubicBezTo>
                </a:path>
              </a:pathLst>
            </a:custGeom>
            <a:solidFill>
              <a:srgbClr val="BED3EA"/>
            </a:solidFill>
          </p:spPr>
        </p:sp>
        <p:sp>
          <p:nvSpPr>
            <p:cNvPr id="62" name="Freeform 53">
              <a:extLst>
                <a:ext uri="{FF2B5EF4-FFF2-40B4-BE49-F238E27FC236}">
                  <a16:creationId xmlns:a16="http://schemas.microsoft.com/office/drawing/2014/main" xmlns="" id="{989C258B-941E-4959-8E1C-E0234D28C0F6}"/>
                </a:ext>
              </a:extLst>
            </p:cNvPr>
            <p:cNvSpPr/>
            <p:nvPr/>
          </p:nvSpPr>
          <p:spPr>
            <a:xfrm>
              <a:off x="8295039" y="2526651"/>
              <a:ext cx="301104" cy="261594"/>
            </a:xfrm>
            <a:custGeom>
              <a:avLst/>
              <a:gdLst/>
              <a:ahLst/>
              <a:cxnLst/>
              <a:rect l="l" t="t" r="r" b="b"/>
              <a:pathLst>
                <a:path w="301104" h="261594">
                  <a:moveTo>
                    <a:pt x="229667" y="0"/>
                  </a:moveTo>
                  <a:cubicBezTo>
                    <a:pt x="239243" y="7925"/>
                    <a:pt x="247764" y="17107"/>
                    <a:pt x="255003" y="27292"/>
                  </a:cubicBezTo>
                  <a:cubicBezTo>
                    <a:pt x="301105" y="92075"/>
                    <a:pt x="285382" y="182867"/>
                    <a:pt x="219939" y="229680"/>
                  </a:cubicBezTo>
                  <a:cubicBezTo>
                    <a:pt x="186957" y="252159"/>
                    <a:pt x="149098" y="261595"/>
                    <a:pt x="110553" y="255143"/>
                  </a:cubicBezTo>
                  <a:cubicBezTo>
                    <a:pt x="72695" y="248793"/>
                    <a:pt x="39624" y="228143"/>
                    <a:pt x="17475" y="196990"/>
                  </a:cubicBezTo>
                  <a:cubicBezTo>
                    <a:pt x="10198" y="186766"/>
                    <a:pt x="4318" y="175705"/>
                    <a:pt x="0" y="164072"/>
                  </a:cubicBezTo>
                  <a:lnTo>
                    <a:pt x="39281" y="149454"/>
                  </a:lnTo>
                  <a:cubicBezTo>
                    <a:pt x="42330" y="157632"/>
                    <a:pt x="46482" y="165456"/>
                    <a:pt x="51626" y="172695"/>
                  </a:cubicBezTo>
                  <a:cubicBezTo>
                    <a:pt x="67272" y="194717"/>
                    <a:pt x="90679" y="209309"/>
                    <a:pt x="117488" y="213817"/>
                  </a:cubicBezTo>
                  <a:cubicBezTo>
                    <a:pt x="144971" y="218415"/>
                    <a:pt x="172428" y="211620"/>
                    <a:pt x="195555" y="195593"/>
                  </a:cubicBezTo>
                  <a:cubicBezTo>
                    <a:pt x="242253" y="162192"/>
                    <a:pt x="253593" y="97587"/>
                    <a:pt x="220866" y="51588"/>
                  </a:cubicBezTo>
                  <a:cubicBezTo>
                    <a:pt x="215735" y="44374"/>
                    <a:pt x="209702" y="37884"/>
                    <a:pt x="202934" y="32284"/>
                  </a:cubicBezTo>
                  <a:close/>
                </a:path>
              </a:pathLst>
            </a:custGeom>
            <a:solidFill>
              <a:srgbClr val="BED3EA"/>
            </a:solidFill>
          </p:spPr>
        </p:sp>
        <p:sp>
          <p:nvSpPr>
            <p:cNvPr id="63" name="Freeform 54">
              <a:extLst>
                <a:ext uri="{FF2B5EF4-FFF2-40B4-BE49-F238E27FC236}">
                  <a16:creationId xmlns:a16="http://schemas.microsoft.com/office/drawing/2014/main" xmlns="" id="{8CAE06F1-952E-4DF2-BC46-FFF9CB4ABA7E}"/>
                </a:ext>
              </a:extLst>
            </p:cNvPr>
            <p:cNvSpPr/>
            <p:nvPr/>
          </p:nvSpPr>
          <p:spPr>
            <a:xfrm>
              <a:off x="7609602" y="2546389"/>
              <a:ext cx="180670" cy="180658"/>
            </a:xfrm>
            <a:custGeom>
              <a:avLst/>
              <a:gdLst/>
              <a:ahLst/>
              <a:cxnLst/>
              <a:rect l="l" t="t" r="r" b="b"/>
              <a:pathLst>
                <a:path w="180670" h="180658">
                  <a:moveTo>
                    <a:pt x="136576" y="25514"/>
                  </a:moveTo>
                  <a:cubicBezTo>
                    <a:pt x="172365" y="51029"/>
                    <a:pt x="180671" y="100762"/>
                    <a:pt x="155157" y="136538"/>
                  </a:cubicBezTo>
                  <a:cubicBezTo>
                    <a:pt x="129629" y="172326"/>
                    <a:pt x="79909" y="180658"/>
                    <a:pt x="44120" y="155118"/>
                  </a:cubicBezTo>
                  <a:cubicBezTo>
                    <a:pt x="8319" y="129604"/>
                    <a:pt x="0" y="79883"/>
                    <a:pt x="25540" y="44082"/>
                  </a:cubicBezTo>
                  <a:cubicBezTo>
                    <a:pt x="51068" y="8306"/>
                    <a:pt x="100775" y="0"/>
                    <a:pt x="136576" y="25514"/>
                  </a:cubicBezTo>
                </a:path>
              </a:pathLst>
            </a:custGeom>
            <a:solidFill>
              <a:srgbClr val="BED3EA"/>
            </a:solidFill>
          </p:spPr>
        </p:sp>
        <p:sp>
          <p:nvSpPr>
            <p:cNvPr id="64" name="Freeform 55">
              <a:extLst>
                <a:ext uri="{FF2B5EF4-FFF2-40B4-BE49-F238E27FC236}">
                  <a16:creationId xmlns:a16="http://schemas.microsoft.com/office/drawing/2014/main" xmlns="" id="{626F11A8-E0D9-4B32-B6AE-363C1114444B}"/>
                </a:ext>
              </a:extLst>
            </p:cNvPr>
            <p:cNvSpPr/>
            <p:nvPr/>
          </p:nvSpPr>
          <p:spPr>
            <a:xfrm>
              <a:off x="7549321" y="2528923"/>
              <a:ext cx="287477" cy="274600"/>
            </a:xfrm>
            <a:custGeom>
              <a:avLst/>
              <a:gdLst/>
              <a:ahLst/>
              <a:cxnLst/>
              <a:rect l="l" t="t" r="r" b="b"/>
              <a:pathLst>
                <a:path w="287477" h="274600">
                  <a:moveTo>
                    <a:pt x="287477" y="159702"/>
                  </a:moveTo>
                  <a:cubicBezTo>
                    <a:pt x="283299" y="171412"/>
                    <a:pt x="277583" y="182562"/>
                    <a:pt x="270497" y="192849"/>
                  </a:cubicBezTo>
                  <a:cubicBezTo>
                    <a:pt x="225387" y="258331"/>
                    <a:pt x="134695" y="274599"/>
                    <a:pt x="68326" y="229108"/>
                  </a:cubicBezTo>
                  <a:cubicBezTo>
                    <a:pt x="35915" y="205816"/>
                    <a:pt x="14109" y="173457"/>
                    <a:pt x="6984" y="135039"/>
                  </a:cubicBezTo>
                  <a:cubicBezTo>
                    <a:pt x="0" y="97282"/>
                    <a:pt x="8089" y="59144"/>
                    <a:pt x="29794" y="27686"/>
                  </a:cubicBezTo>
                  <a:cubicBezTo>
                    <a:pt x="36906" y="17348"/>
                    <a:pt x="45301" y="8039"/>
                    <a:pt x="54749" y="0"/>
                  </a:cubicBezTo>
                  <a:lnTo>
                    <a:pt x="81915" y="31915"/>
                  </a:lnTo>
                  <a:cubicBezTo>
                    <a:pt x="75273" y="37579"/>
                    <a:pt x="69341" y="44158"/>
                    <a:pt x="64300" y="51473"/>
                  </a:cubicBezTo>
                  <a:cubicBezTo>
                    <a:pt x="48958" y="73698"/>
                    <a:pt x="43256" y="100685"/>
                    <a:pt x="48196" y="127419"/>
                  </a:cubicBezTo>
                  <a:cubicBezTo>
                    <a:pt x="53263" y="154813"/>
                    <a:pt x="69050" y="178295"/>
                    <a:pt x="92023" y="194539"/>
                  </a:cubicBezTo>
                  <a:cubicBezTo>
                    <a:pt x="139369" y="227000"/>
                    <a:pt x="203962" y="215570"/>
                    <a:pt x="235991" y="169075"/>
                  </a:cubicBezTo>
                  <a:cubicBezTo>
                    <a:pt x="241007" y="161785"/>
                    <a:pt x="245046" y="153899"/>
                    <a:pt x="248005" y="145618"/>
                  </a:cubicBezTo>
                  <a:close/>
                </a:path>
              </a:pathLst>
            </a:custGeom>
            <a:solidFill>
              <a:srgbClr val="BED3EA"/>
            </a:solidFill>
          </p:spPr>
        </p:sp>
        <p:sp>
          <p:nvSpPr>
            <p:cNvPr id="65" name="Freeform 56">
              <a:extLst>
                <a:ext uri="{FF2B5EF4-FFF2-40B4-BE49-F238E27FC236}">
                  <a16:creationId xmlns:a16="http://schemas.microsoft.com/office/drawing/2014/main" xmlns="" id="{A0E24552-397F-4BBA-ABAC-98A8CB8B4C94}"/>
                </a:ext>
              </a:extLst>
            </p:cNvPr>
            <p:cNvSpPr/>
            <p:nvPr/>
          </p:nvSpPr>
          <p:spPr>
            <a:xfrm>
              <a:off x="8332116" y="1940038"/>
              <a:ext cx="180670" cy="180658"/>
            </a:xfrm>
            <a:custGeom>
              <a:avLst/>
              <a:gdLst/>
              <a:ahLst/>
              <a:cxnLst/>
              <a:rect l="l" t="t" r="r" b="b"/>
              <a:pathLst>
                <a:path w="180670" h="180658">
                  <a:moveTo>
                    <a:pt x="44094" y="155143"/>
                  </a:moveTo>
                  <a:cubicBezTo>
                    <a:pt x="8306" y="129629"/>
                    <a:pt x="0" y="79896"/>
                    <a:pt x="25514" y="44120"/>
                  </a:cubicBezTo>
                  <a:cubicBezTo>
                    <a:pt x="51041" y="8331"/>
                    <a:pt x="100762" y="0"/>
                    <a:pt x="136551" y="25540"/>
                  </a:cubicBezTo>
                  <a:cubicBezTo>
                    <a:pt x="172352" y="51054"/>
                    <a:pt x="180671" y="100775"/>
                    <a:pt x="155130" y="136576"/>
                  </a:cubicBezTo>
                  <a:cubicBezTo>
                    <a:pt x="129603" y="172352"/>
                    <a:pt x="79895" y="180658"/>
                    <a:pt x="44094" y="155143"/>
                  </a:cubicBezTo>
                </a:path>
              </a:pathLst>
            </a:custGeom>
            <a:solidFill>
              <a:srgbClr val="BED3EA"/>
            </a:solidFill>
          </p:spPr>
        </p:sp>
        <p:sp>
          <p:nvSpPr>
            <p:cNvPr id="66" name="Freeform 57">
              <a:extLst>
                <a:ext uri="{FF2B5EF4-FFF2-40B4-BE49-F238E27FC236}">
                  <a16:creationId xmlns:a16="http://schemas.microsoft.com/office/drawing/2014/main" xmlns="" id="{CAA22A7C-8F9D-4B6F-9BA3-629049201BB8}"/>
                </a:ext>
              </a:extLst>
            </p:cNvPr>
            <p:cNvSpPr/>
            <p:nvPr/>
          </p:nvSpPr>
          <p:spPr>
            <a:xfrm>
              <a:off x="8285590" y="1863563"/>
              <a:ext cx="287477" cy="274600"/>
            </a:xfrm>
            <a:custGeom>
              <a:avLst/>
              <a:gdLst/>
              <a:ahLst/>
              <a:cxnLst/>
              <a:rect l="l" t="t" r="r" b="b"/>
              <a:pathLst>
                <a:path w="287477" h="274600">
                  <a:moveTo>
                    <a:pt x="0" y="114896"/>
                  </a:moveTo>
                  <a:cubicBezTo>
                    <a:pt x="4178" y="103187"/>
                    <a:pt x="9893" y="92037"/>
                    <a:pt x="16979" y="81750"/>
                  </a:cubicBezTo>
                  <a:cubicBezTo>
                    <a:pt x="62090" y="16268"/>
                    <a:pt x="152781" y="0"/>
                    <a:pt x="219151" y="45491"/>
                  </a:cubicBezTo>
                  <a:cubicBezTo>
                    <a:pt x="251561" y="68783"/>
                    <a:pt x="273367" y="101142"/>
                    <a:pt x="280492" y="139560"/>
                  </a:cubicBezTo>
                  <a:cubicBezTo>
                    <a:pt x="287477" y="177317"/>
                    <a:pt x="279387" y="215455"/>
                    <a:pt x="257682" y="246913"/>
                  </a:cubicBezTo>
                  <a:cubicBezTo>
                    <a:pt x="250570" y="257251"/>
                    <a:pt x="242176" y="266560"/>
                    <a:pt x="232727" y="274599"/>
                  </a:cubicBezTo>
                  <a:lnTo>
                    <a:pt x="205561" y="242684"/>
                  </a:lnTo>
                  <a:cubicBezTo>
                    <a:pt x="212204" y="237020"/>
                    <a:pt x="218135" y="230441"/>
                    <a:pt x="223177" y="223126"/>
                  </a:cubicBezTo>
                  <a:cubicBezTo>
                    <a:pt x="238518" y="200901"/>
                    <a:pt x="244220" y="173913"/>
                    <a:pt x="239280" y="147180"/>
                  </a:cubicBezTo>
                  <a:cubicBezTo>
                    <a:pt x="234213" y="119786"/>
                    <a:pt x="218427" y="96304"/>
                    <a:pt x="195453" y="80060"/>
                  </a:cubicBezTo>
                  <a:cubicBezTo>
                    <a:pt x="148107" y="47599"/>
                    <a:pt x="83515" y="59029"/>
                    <a:pt x="51486" y="105524"/>
                  </a:cubicBezTo>
                  <a:cubicBezTo>
                    <a:pt x="46469" y="112814"/>
                    <a:pt x="42430" y="120700"/>
                    <a:pt x="39471" y="128981"/>
                  </a:cubicBezTo>
                  <a:close/>
                </a:path>
              </a:pathLst>
            </a:custGeom>
            <a:solidFill>
              <a:srgbClr val="BED3EA"/>
            </a:solidFill>
          </p:spPr>
        </p:sp>
        <p:sp>
          <p:nvSpPr>
            <p:cNvPr id="67" name="Freeform 58">
              <a:extLst>
                <a:ext uri="{FF2B5EF4-FFF2-40B4-BE49-F238E27FC236}">
                  <a16:creationId xmlns:a16="http://schemas.microsoft.com/office/drawing/2014/main" xmlns="" id="{C900A82F-B330-4272-BBC9-C5E7B5C700FC}"/>
                </a:ext>
              </a:extLst>
            </p:cNvPr>
            <p:cNvSpPr/>
            <p:nvPr/>
          </p:nvSpPr>
          <p:spPr>
            <a:xfrm>
              <a:off x="7627129" y="1937299"/>
              <a:ext cx="181521" cy="181546"/>
            </a:xfrm>
            <a:custGeom>
              <a:avLst/>
              <a:gdLst/>
              <a:ahLst/>
              <a:cxnLst/>
              <a:rect l="l" t="t" r="r" b="b"/>
              <a:pathLst>
                <a:path w="181521" h="181546">
                  <a:moveTo>
                    <a:pt x="133528" y="157911"/>
                  </a:moveTo>
                  <a:cubicBezTo>
                    <a:pt x="96469" y="181546"/>
                    <a:pt x="47244" y="170611"/>
                    <a:pt x="23622" y="133540"/>
                  </a:cubicBezTo>
                  <a:cubicBezTo>
                    <a:pt x="0" y="96482"/>
                    <a:pt x="10909" y="47256"/>
                    <a:pt x="47993" y="23634"/>
                  </a:cubicBezTo>
                  <a:cubicBezTo>
                    <a:pt x="85065" y="0"/>
                    <a:pt x="134277" y="10909"/>
                    <a:pt x="157899" y="48006"/>
                  </a:cubicBezTo>
                  <a:cubicBezTo>
                    <a:pt x="181521" y="85077"/>
                    <a:pt x="170599" y="134277"/>
                    <a:pt x="133528" y="157911"/>
                  </a:cubicBezTo>
                </a:path>
              </a:pathLst>
            </a:custGeom>
            <a:solidFill>
              <a:srgbClr val="BED3EA"/>
            </a:solidFill>
          </p:spPr>
        </p:sp>
        <p:sp>
          <p:nvSpPr>
            <p:cNvPr id="68" name="Freeform 59">
              <a:extLst>
                <a:ext uri="{FF2B5EF4-FFF2-40B4-BE49-F238E27FC236}">
                  <a16:creationId xmlns:a16="http://schemas.microsoft.com/office/drawing/2014/main" xmlns="" id="{8E408817-4B70-42D5-B72A-E37757F1DBDE}"/>
                </a:ext>
              </a:extLst>
            </p:cNvPr>
            <p:cNvSpPr/>
            <p:nvPr/>
          </p:nvSpPr>
          <p:spPr>
            <a:xfrm>
              <a:off x="7550301" y="1876883"/>
              <a:ext cx="303441" cy="258623"/>
            </a:xfrm>
            <a:custGeom>
              <a:avLst/>
              <a:gdLst/>
              <a:ahLst/>
              <a:cxnLst/>
              <a:rect l="l" t="t" r="r" b="b"/>
              <a:pathLst>
                <a:path w="303441" h="258623">
                  <a:moveTo>
                    <a:pt x="68187" y="258623"/>
                  </a:moveTo>
                  <a:cubicBezTo>
                    <a:pt x="58903" y="250368"/>
                    <a:pt x="50686" y="240894"/>
                    <a:pt x="43815" y="230467"/>
                  </a:cubicBezTo>
                  <a:cubicBezTo>
                    <a:pt x="0" y="164110"/>
                    <a:pt x="18885" y="73927"/>
                    <a:pt x="85928" y="29426"/>
                  </a:cubicBezTo>
                  <a:cubicBezTo>
                    <a:pt x="119673" y="8103"/>
                    <a:pt x="157836" y="0"/>
                    <a:pt x="196126" y="7798"/>
                  </a:cubicBezTo>
                  <a:cubicBezTo>
                    <a:pt x="233756" y="15456"/>
                    <a:pt x="266078" y="37249"/>
                    <a:pt x="287122" y="69164"/>
                  </a:cubicBezTo>
                  <a:cubicBezTo>
                    <a:pt x="294043" y="79629"/>
                    <a:pt x="299530" y="90894"/>
                    <a:pt x="303441" y="102667"/>
                  </a:cubicBezTo>
                  <a:lnTo>
                    <a:pt x="263678" y="115900"/>
                  </a:lnTo>
                  <a:cubicBezTo>
                    <a:pt x="260909" y="107620"/>
                    <a:pt x="257023" y="99657"/>
                    <a:pt x="252146" y="92240"/>
                  </a:cubicBezTo>
                  <a:cubicBezTo>
                    <a:pt x="237275" y="69685"/>
                    <a:pt x="214402" y="54293"/>
                    <a:pt x="187757" y="48857"/>
                  </a:cubicBezTo>
                  <a:cubicBezTo>
                    <a:pt x="160452" y="43295"/>
                    <a:pt x="132779" y="49137"/>
                    <a:pt x="109106" y="64351"/>
                  </a:cubicBezTo>
                  <a:cubicBezTo>
                    <a:pt x="61265" y="96088"/>
                    <a:pt x="47676" y="160262"/>
                    <a:pt x="78791" y="207366"/>
                  </a:cubicBezTo>
                  <a:cubicBezTo>
                    <a:pt x="83656" y="214757"/>
                    <a:pt x="89459" y="221463"/>
                    <a:pt x="96025" y="227292"/>
                  </a:cubicBezTo>
                  <a:close/>
                </a:path>
              </a:pathLst>
            </a:custGeom>
            <a:solidFill>
              <a:srgbClr val="BED3EA"/>
            </a:solidFill>
          </p:spPr>
        </p:sp>
        <p:sp>
          <p:nvSpPr>
            <p:cNvPr id="69" name="Freeform 60">
              <a:extLst>
                <a:ext uri="{FF2B5EF4-FFF2-40B4-BE49-F238E27FC236}">
                  <a16:creationId xmlns:a16="http://schemas.microsoft.com/office/drawing/2014/main" xmlns="" id="{A521D77D-DEBD-426E-B904-3CB9917DEE8D}"/>
                </a:ext>
              </a:extLst>
            </p:cNvPr>
            <p:cNvSpPr/>
            <p:nvPr/>
          </p:nvSpPr>
          <p:spPr>
            <a:xfrm>
              <a:off x="7981178" y="2664259"/>
              <a:ext cx="159982" cy="159957"/>
            </a:xfrm>
            <a:custGeom>
              <a:avLst/>
              <a:gdLst/>
              <a:ahLst/>
              <a:cxnLst/>
              <a:rect l="l" t="t" r="r" b="b"/>
              <a:pathLst>
                <a:path w="159982" h="159957">
                  <a:moveTo>
                    <a:pt x="80696" y="369"/>
                  </a:moveTo>
                  <a:cubicBezTo>
                    <a:pt x="124650" y="737"/>
                    <a:pt x="159982" y="36703"/>
                    <a:pt x="159601" y="80658"/>
                  </a:cubicBezTo>
                  <a:cubicBezTo>
                    <a:pt x="159220" y="124613"/>
                    <a:pt x="123266" y="159957"/>
                    <a:pt x="79311" y="159563"/>
                  </a:cubicBezTo>
                  <a:cubicBezTo>
                    <a:pt x="35344" y="159195"/>
                    <a:pt x="0" y="123241"/>
                    <a:pt x="394" y="79274"/>
                  </a:cubicBezTo>
                  <a:cubicBezTo>
                    <a:pt x="774" y="35319"/>
                    <a:pt x="36729" y="0"/>
                    <a:pt x="80696" y="369"/>
                  </a:cubicBezTo>
                </a:path>
              </a:pathLst>
            </a:custGeom>
            <a:solidFill>
              <a:srgbClr val="BED3EA"/>
            </a:solidFill>
          </p:spPr>
        </p:sp>
        <p:sp>
          <p:nvSpPr>
            <p:cNvPr id="70" name="Freeform 61">
              <a:extLst>
                <a:ext uri="{FF2B5EF4-FFF2-40B4-BE49-F238E27FC236}">
                  <a16:creationId xmlns:a16="http://schemas.microsoft.com/office/drawing/2014/main" xmlns="" id="{18B29711-99B9-40A2-AE6D-F923DD92630B}"/>
                </a:ext>
              </a:extLst>
            </p:cNvPr>
            <p:cNvSpPr/>
            <p:nvPr/>
          </p:nvSpPr>
          <p:spPr>
            <a:xfrm>
              <a:off x="7916149" y="2708264"/>
              <a:ext cx="292621" cy="182563"/>
            </a:xfrm>
            <a:custGeom>
              <a:avLst/>
              <a:gdLst/>
              <a:ahLst/>
              <a:cxnLst/>
              <a:rect l="l" t="t" r="r" b="b"/>
              <a:pathLst>
                <a:path w="292621" h="182563">
                  <a:moveTo>
                    <a:pt x="286905" y="0"/>
                  </a:moveTo>
                  <a:cubicBezTo>
                    <a:pt x="290194" y="11976"/>
                    <a:pt x="291922" y="24396"/>
                    <a:pt x="292010" y="36893"/>
                  </a:cubicBezTo>
                  <a:cubicBezTo>
                    <a:pt x="292620" y="116408"/>
                    <a:pt x="227660" y="181750"/>
                    <a:pt x="147193" y="182562"/>
                  </a:cubicBezTo>
                  <a:cubicBezTo>
                    <a:pt x="107289" y="182067"/>
                    <a:pt x="70866" y="168072"/>
                    <a:pt x="42989" y="140678"/>
                  </a:cubicBezTo>
                  <a:cubicBezTo>
                    <a:pt x="15608" y="113766"/>
                    <a:pt x="368" y="77876"/>
                    <a:pt x="101" y="39662"/>
                  </a:cubicBezTo>
                  <a:cubicBezTo>
                    <a:pt x="0" y="27114"/>
                    <a:pt x="1537" y="14668"/>
                    <a:pt x="4673" y="2667"/>
                  </a:cubicBezTo>
                  <a:lnTo>
                    <a:pt x="45224" y="13233"/>
                  </a:lnTo>
                  <a:cubicBezTo>
                    <a:pt x="43027" y="21679"/>
                    <a:pt x="41947" y="30467"/>
                    <a:pt x="42011" y="39344"/>
                  </a:cubicBezTo>
                  <a:cubicBezTo>
                    <a:pt x="42202" y="66357"/>
                    <a:pt x="52997" y="91732"/>
                    <a:pt x="72377" y="110807"/>
                  </a:cubicBezTo>
                  <a:cubicBezTo>
                    <a:pt x="92252" y="130340"/>
                    <a:pt x="118643" y="140513"/>
                    <a:pt x="146774" y="140652"/>
                  </a:cubicBezTo>
                  <a:cubicBezTo>
                    <a:pt x="204190" y="140081"/>
                    <a:pt x="250532" y="93662"/>
                    <a:pt x="250101" y="37211"/>
                  </a:cubicBezTo>
                  <a:cubicBezTo>
                    <a:pt x="250037" y="28359"/>
                    <a:pt x="248831" y="19583"/>
                    <a:pt x="246494" y="11112"/>
                  </a:cubicBezTo>
                  <a:close/>
                </a:path>
              </a:pathLst>
            </a:custGeom>
            <a:solidFill>
              <a:srgbClr val="BED3EA"/>
            </a:solidFill>
          </p:spPr>
        </p:sp>
        <p:sp>
          <p:nvSpPr>
            <p:cNvPr id="71" name="Freeform 62">
              <a:extLst>
                <a:ext uri="{FF2B5EF4-FFF2-40B4-BE49-F238E27FC236}">
                  <a16:creationId xmlns:a16="http://schemas.microsoft.com/office/drawing/2014/main" xmlns="" id="{88806562-86EC-4EF1-A9DA-E6F08D8FE28D}"/>
                </a:ext>
              </a:extLst>
            </p:cNvPr>
            <p:cNvSpPr/>
            <p:nvPr/>
          </p:nvSpPr>
          <p:spPr>
            <a:xfrm>
              <a:off x="7443087" y="2259045"/>
              <a:ext cx="159956" cy="159982"/>
            </a:xfrm>
            <a:custGeom>
              <a:avLst/>
              <a:gdLst/>
              <a:ahLst/>
              <a:cxnLst/>
              <a:rect l="l" t="t" r="r" b="b"/>
              <a:pathLst>
                <a:path w="159956" h="159982">
                  <a:moveTo>
                    <a:pt x="159588" y="79287"/>
                  </a:moveTo>
                  <a:cubicBezTo>
                    <a:pt x="159220" y="35332"/>
                    <a:pt x="123253" y="0"/>
                    <a:pt x="79298" y="381"/>
                  </a:cubicBezTo>
                  <a:cubicBezTo>
                    <a:pt x="35343" y="762"/>
                    <a:pt x="0" y="36716"/>
                    <a:pt x="394" y="80684"/>
                  </a:cubicBezTo>
                  <a:cubicBezTo>
                    <a:pt x="762" y="124639"/>
                    <a:pt x="36715" y="159983"/>
                    <a:pt x="80682" y="159589"/>
                  </a:cubicBezTo>
                  <a:cubicBezTo>
                    <a:pt x="124637" y="159208"/>
                    <a:pt x="159956" y="123254"/>
                    <a:pt x="159588" y="79287"/>
                  </a:cubicBezTo>
                </a:path>
              </a:pathLst>
            </a:custGeom>
            <a:solidFill>
              <a:srgbClr val="BED3EA"/>
            </a:solidFill>
          </p:spPr>
        </p:sp>
        <p:sp>
          <p:nvSpPr>
            <p:cNvPr id="72" name="Freeform 63">
              <a:extLst>
                <a:ext uri="{FF2B5EF4-FFF2-40B4-BE49-F238E27FC236}">
                  <a16:creationId xmlns:a16="http://schemas.microsoft.com/office/drawing/2014/main" xmlns="" id="{A60FDE06-7AD3-411A-8B60-02628D7C5776}"/>
                </a:ext>
              </a:extLst>
            </p:cNvPr>
            <p:cNvSpPr/>
            <p:nvPr/>
          </p:nvSpPr>
          <p:spPr>
            <a:xfrm>
              <a:off x="7376478" y="2191437"/>
              <a:ext cx="182563" cy="292621"/>
            </a:xfrm>
            <a:custGeom>
              <a:avLst/>
              <a:gdLst/>
              <a:ahLst/>
              <a:cxnLst/>
              <a:rect l="l" t="t" r="r" b="b"/>
              <a:pathLst>
                <a:path w="182563" h="292621">
                  <a:moveTo>
                    <a:pt x="182562" y="5715"/>
                  </a:moveTo>
                  <a:cubicBezTo>
                    <a:pt x="170586" y="2426"/>
                    <a:pt x="158165" y="699"/>
                    <a:pt x="145668" y="609"/>
                  </a:cubicBezTo>
                  <a:cubicBezTo>
                    <a:pt x="66154" y="0"/>
                    <a:pt x="813" y="64961"/>
                    <a:pt x="0" y="145428"/>
                  </a:cubicBezTo>
                  <a:cubicBezTo>
                    <a:pt x="495" y="185331"/>
                    <a:pt x="14490" y="221754"/>
                    <a:pt x="41884" y="249631"/>
                  </a:cubicBezTo>
                  <a:cubicBezTo>
                    <a:pt x="68795" y="277012"/>
                    <a:pt x="104686" y="292252"/>
                    <a:pt x="142900" y="292519"/>
                  </a:cubicBezTo>
                  <a:cubicBezTo>
                    <a:pt x="155448" y="292621"/>
                    <a:pt x="167893" y="291084"/>
                    <a:pt x="179895" y="287947"/>
                  </a:cubicBezTo>
                  <a:lnTo>
                    <a:pt x="169329" y="247396"/>
                  </a:lnTo>
                  <a:cubicBezTo>
                    <a:pt x="160884" y="249593"/>
                    <a:pt x="152095" y="250672"/>
                    <a:pt x="143217" y="250609"/>
                  </a:cubicBezTo>
                  <a:cubicBezTo>
                    <a:pt x="116205" y="250431"/>
                    <a:pt x="90830" y="239624"/>
                    <a:pt x="71755" y="220243"/>
                  </a:cubicBezTo>
                  <a:cubicBezTo>
                    <a:pt x="52222" y="200368"/>
                    <a:pt x="42049" y="173977"/>
                    <a:pt x="41910" y="145847"/>
                  </a:cubicBezTo>
                  <a:cubicBezTo>
                    <a:pt x="42481" y="88430"/>
                    <a:pt x="88900" y="42088"/>
                    <a:pt x="145351" y="42520"/>
                  </a:cubicBezTo>
                  <a:cubicBezTo>
                    <a:pt x="154203" y="42583"/>
                    <a:pt x="162979" y="43789"/>
                    <a:pt x="171450" y="46126"/>
                  </a:cubicBezTo>
                  <a:close/>
                </a:path>
              </a:pathLst>
            </a:custGeom>
            <a:solidFill>
              <a:srgbClr val="BED3EA"/>
            </a:solidFill>
          </p:spPr>
        </p:sp>
        <p:sp>
          <p:nvSpPr>
            <p:cNvPr id="73" name="Freeform 64">
              <a:extLst>
                <a:ext uri="{FF2B5EF4-FFF2-40B4-BE49-F238E27FC236}">
                  <a16:creationId xmlns:a16="http://schemas.microsoft.com/office/drawing/2014/main" xmlns="" id="{A7CE2299-3EF9-4D2A-868B-243DDF034F92}"/>
                </a:ext>
              </a:extLst>
            </p:cNvPr>
            <p:cNvSpPr/>
            <p:nvPr/>
          </p:nvSpPr>
          <p:spPr>
            <a:xfrm>
              <a:off x="7826972" y="1414425"/>
              <a:ext cx="459985" cy="736037"/>
            </a:xfrm>
            <a:custGeom>
              <a:avLst/>
              <a:gdLst/>
              <a:ahLst/>
              <a:cxnLst/>
              <a:rect l="l" t="t" r="r" b="b"/>
              <a:pathLst>
                <a:path w="459985" h="736037">
                  <a:moveTo>
                    <a:pt x="229988" y="368016"/>
                  </a:moveTo>
                  <a:cubicBezTo>
                    <a:pt x="306226" y="368016"/>
                    <a:pt x="368025" y="306269"/>
                    <a:pt x="368025" y="229980"/>
                  </a:cubicBezTo>
                  <a:cubicBezTo>
                    <a:pt x="368025" y="153767"/>
                    <a:pt x="306226" y="92020"/>
                    <a:pt x="229988" y="92020"/>
                  </a:cubicBezTo>
                  <a:cubicBezTo>
                    <a:pt x="153750" y="92020"/>
                    <a:pt x="91952" y="153767"/>
                    <a:pt x="91952" y="229980"/>
                  </a:cubicBezTo>
                  <a:cubicBezTo>
                    <a:pt x="91952" y="306269"/>
                    <a:pt x="153750" y="368016"/>
                    <a:pt x="229988" y="368016"/>
                  </a:cubicBezTo>
                  <a:close/>
                  <a:moveTo>
                    <a:pt x="229988" y="736037"/>
                  </a:moveTo>
                  <a:cubicBezTo>
                    <a:pt x="229988" y="736037"/>
                    <a:pt x="1598" y="461931"/>
                    <a:pt x="0" y="232396"/>
                  </a:cubicBezTo>
                  <a:lnTo>
                    <a:pt x="0" y="232396"/>
                  </a:lnTo>
                  <a:lnTo>
                    <a:pt x="0" y="227979"/>
                  </a:lnTo>
                  <a:lnTo>
                    <a:pt x="0" y="227979"/>
                  </a:lnTo>
                  <a:cubicBezTo>
                    <a:pt x="1066" y="102844"/>
                    <a:pt x="102095" y="1491"/>
                    <a:pt x="227191" y="0"/>
                  </a:cubicBezTo>
                  <a:lnTo>
                    <a:pt x="232786" y="0"/>
                  </a:lnTo>
                  <a:cubicBezTo>
                    <a:pt x="358547" y="1499"/>
                    <a:pt x="459985" y="103926"/>
                    <a:pt x="459985" y="229980"/>
                  </a:cubicBezTo>
                  <a:cubicBezTo>
                    <a:pt x="459985" y="460002"/>
                    <a:pt x="229988" y="736037"/>
                    <a:pt x="229988" y="736037"/>
                  </a:cubicBezTo>
                  <a:close/>
                </a:path>
              </a:pathLst>
            </a:custGeom>
            <a:solidFill>
              <a:srgbClr val="7A9ED2"/>
            </a:solidFill>
          </p:spPr>
        </p:sp>
        <p:sp>
          <p:nvSpPr>
            <p:cNvPr id="74" name="Freeform 65">
              <a:extLst>
                <a:ext uri="{FF2B5EF4-FFF2-40B4-BE49-F238E27FC236}">
                  <a16:creationId xmlns:a16="http://schemas.microsoft.com/office/drawing/2014/main" xmlns="" id="{1FAE9CAA-0205-4870-BC8C-E6B68ED4FAC7}"/>
                </a:ext>
              </a:extLst>
            </p:cNvPr>
            <p:cNvSpPr/>
            <p:nvPr/>
          </p:nvSpPr>
          <p:spPr>
            <a:xfrm>
              <a:off x="7844527" y="1440311"/>
              <a:ext cx="424866" cy="424853"/>
            </a:xfrm>
            <a:custGeom>
              <a:avLst/>
              <a:gdLst/>
              <a:ahLst/>
              <a:cxnLst/>
              <a:rect l="l" t="t" r="r" b="b"/>
              <a:pathLst>
                <a:path w="424866" h="424853">
                  <a:moveTo>
                    <a:pt x="212433" y="424853"/>
                  </a:moveTo>
                  <a:cubicBezTo>
                    <a:pt x="329755" y="424853"/>
                    <a:pt x="424866" y="329755"/>
                    <a:pt x="424866" y="212420"/>
                  </a:cubicBezTo>
                  <a:cubicBezTo>
                    <a:pt x="424866" y="95098"/>
                    <a:pt x="329755" y="0"/>
                    <a:pt x="212433" y="0"/>
                  </a:cubicBezTo>
                  <a:cubicBezTo>
                    <a:pt x="95111" y="0"/>
                    <a:pt x="0" y="95098"/>
                    <a:pt x="0" y="212420"/>
                  </a:cubicBezTo>
                  <a:cubicBezTo>
                    <a:pt x="0" y="329755"/>
                    <a:pt x="95111" y="424853"/>
                    <a:pt x="212433" y="424853"/>
                  </a:cubicBezTo>
                </a:path>
              </a:pathLst>
            </a:custGeom>
            <a:solidFill>
              <a:srgbClr val="FFFFFF"/>
            </a:solidFill>
          </p:spPr>
        </p:sp>
        <p:sp>
          <p:nvSpPr>
            <p:cNvPr id="75" name="Freeform 66">
              <a:extLst>
                <a:ext uri="{FF2B5EF4-FFF2-40B4-BE49-F238E27FC236}">
                  <a16:creationId xmlns:a16="http://schemas.microsoft.com/office/drawing/2014/main" xmlns="" id="{5C545CAE-60C1-45F4-B033-BF1BEE123D2C}"/>
                </a:ext>
              </a:extLst>
            </p:cNvPr>
            <p:cNvSpPr/>
            <p:nvPr/>
          </p:nvSpPr>
          <p:spPr>
            <a:xfrm>
              <a:off x="7986020" y="1475134"/>
              <a:ext cx="141884" cy="141884"/>
            </a:xfrm>
            <a:custGeom>
              <a:avLst/>
              <a:gdLst/>
              <a:ahLst/>
              <a:cxnLst/>
              <a:rect l="l" t="t" r="r" b="b"/>
              <a:pathLst>
                <a:path w="141884" h="141884">
                  <a:moveTo>
                    <a:pt x="141885" y="70943"/>
                  </a:moveTo>
                  <a:cubicBezTo>
                    <a:pt x="141885" y="110122"/>
                    <a:pt x="110122" y="141885"/>
                    <a:pt x="70942" y="141885"/>
                  </a:cubicBezTo>
                  <a:cubicBezTo>
                    <a:pt x="31763" y="141885"/>
                    <a:pt x="0" y="110122"/>
                    <a:pt x="0" y="70943"/>
                  </a:cubicBezTo>
                  <a:cubicBezTo>
                    <a:pt x="0" y="31763"/>
                    <a:pt x="31763" y="0"/>
                    <a:pt x="70942" y="0"/>
                  </a:cubicBezTo>
                  <a:cubicBezTo>
                    <a:pt x="110122" y="0"/>
                    <a:pt x="141885" y="31763"/>
                    <a:pt x="141885" y="70943"/>
                  </a:cubicBezTo>
                </a:path>
              </a:pathLst>
            </a:custGeom>
            <a:solidFill>
              <a:srgbClr val="7FA8D6"/>
            </a:solidFill>
          </p:spPr>
        </p:sp>
        <p:sp>
          <p:nvSpPr>
            <p:cNvPr id="76" name="Freeform 67">
              <a:extLst>
                <a:ext uri="{FF2B5EF4-FFF2-40B4-BE49-F238E27FC236}">
                  <a16:creationId xmlns:a16="http://schemas.microsoft.com/office/drawing/2014/main" xmlns="" id="{36BC211F-6B7F-46CF-9CF6-36311D9A917E}"/>
                </a:ext>
              </a:extLst>
            </p:cNvPr>
            <p:cNvSpPr/>
            <p:nvPr/>
          </p:nvSpPr>
          <p:spPr>
            <a:xfrm>
              <a:off x="7930643" y="1634387"/>
              <a:ext cx="252629" cy="177584"/>
            </a:xfrm>
            <a:custGeom>
              <a:avLst/>
              <a:gdLst/>
              <a:ahLst/>
              <a:cxnLst/>
              <a:rect l="l" t="t" r="r" b="b"/>
              <a:pathLst>
                <a:path w="252629" h="177584">
                  <a:moveTo>
                    <a:pt x="252629" y="31636"/>
                  </a:moveTo>
                  <a:lnTo>
                    <a:pt x="252527" y="31496"/>
                  </a:lnTo>
                  <a:lnTo>
                    <a:pt x="247003" y="10884"/>
                  </a:lnTo>
                  <a:lnTo>
                    <a:pt x="229057" y="521"/>
                  </a:lnTo>
                  <a:lnTo>
                    <a:pt x="228664" y="0"/>
                  </a:lnTo>
                  <a:lnTo>
                    <a:pt x="23178" y="0"/>
                  </a:lnTo>
                  <a:lnTo>
                    <a:pt x="22175" y="1334"/>
                  </a:lnTo>
                  <a:lnTo>
                    <a:pt x="5639" y="10884"/>
                  </a:lnTo>
                  <a:lnTo>
                    <a:pt x="559" y="29807"/>
                  </a:lnTo>
                  <a:lnTo>
                    <a:pt x="0" y="30544"/>
                  </a:lnTo>
                  <a:lnTo>
                    <a:pt x="115" y="31496"/>
                  </a:lnTo>
                  <a:lnTo>
                    <a:pt x="0" y="31890"/>
                  </a:lnTo>
                  <a:lnTo>
                    <a:pt x="191" y="32207"/>
                  </a:lnTo>
                  <a:lnTo>
                    <a:pt x="16396" y="177584"/>
                  </a:lnTo>
                  <a:lnTo>
                    <a:pt x="236246" y="177584"/>
                  </a:lnTo>
                  <a:lnTo>
                    <a:pt x="252591" y="31953"/>
                  </a:lnTo>
                  <a:lnTo>
                    <a:pt x="252629" y="31890"/>
                  </a:lnTo>
                  <a:lnTo>
                    <a:pt x="252603" y="31814"/>
                  </a:lnTo>
                  <a:close/>
                </a:path>
              </a:pathLst>
            </a:custGeom>
            <a:solidFill>
              <a:srgbClr val="7FA8D6"/>
            </a:solidFill>
          </p:spPr>
        </p:sp>
      </p:grpSp>
      <p:sp>
        <p:nvSpPr>
          <p:cNvPr id="77" name="TextBox 76">
            <a:extLst>
              <a:ext uri="{FF2B5EF4-FFF2-40B4-BE49-F238E27FC236}">
                <a16:creationId xmlns:a16="http://schemas.microsoft.com/office/drawing/2014/main" xmlns="" id="{7CC1B68D-AED7-407F-87AA-422E2A05D4DB}"/>
              </a:ext>
            </a:extLst>
          </p:cNvPr>
          <p:cNvSpPr txBox="1"/>
          <p:nvPr/>
        </p:nvSpPr>
        <p:spPr>
          <a:xfrm>
            <a:off x="1970263" y="3545167"/>
            <a:ext cx="980270" cy="174320"/>
          </a:xfrm>
          <a:prstGeom prst="rect">
            <a:avLst/>
          </a:prstGeom>
        </p:spPr>
        <p:txBody>
          <a:bodyPr wrap="none" lIns="0" tIns="0" rIns="0" bIns="0" anchor="t"/>
          <a:lstStyle/>
          <a:p>
            <a:r>
              <a:rPr lang="en-US" sz="1200" b="1" dirty="0">
                <a:solidFill>
                  <a:srgbClr val="000000"/>
                </a:solidFill>
                <a:latin typeface="Arial"/>
              </a:rPr>
              <a:t>Foster a  </a:t>
            </a:r>
          </a:p>
        </p:txBody>
      </p:sp>
      <p:sp>
        <p:nvSpPr>
          <p:cNvPr id="78" name="TextBox 77">
            <a:extLst>
              <a:ext uri="{FF2B5EF4-FFF2-40B4-BE49-F238E27FC236}">
                <a16:creationId xmlns:a16="http://schemas.microsoft.com/office/drawing/2014/main" xmlns="" id="{F282D9F5-E8E2-49DB-A60F-BA1A339269BB}"/>
              </a:ext>
            </a:extLst>
          </p:cNvPr>
          <p:cNvSpPr txBox="1"/>
          <p:nvPr/>
        </p:nvSpPr>
        <p:spPr>
          <a:xfrm>
            <a:off x="1727921" y="3712513"/>
            <a:ext cx="1508107" cy="174320"/>
          </a:xfrm>
          <a:prstGeom prst="rect">
            <a:avLst/>
          </a:prstGeom>
        </p:spPr>
        <p:txBody>
          <a:bodyPr wrap="none" lIns="0" tIns="0" rIns="0" bIns="0" anchor="t"/>
          <a:lstStyle/>
          <a:p>
            <a:r>
              <a:rPr lang="en-US" sz="1200" b="1" dirty="0">
                <a:solidFill>
                  <a:srgbClr val="000000"/>
                </a:solidFill>
                <a:latin typeface="Arial"/>
              </a:rPr>
              <a:t>Sense of Team</a:t>
            </a:r>
          </a:p>
        </p:txBody>
      </p:sp>
      <p:sp>
        <p:nvSpPr>
          <p:cNvPr id="79" name="TextBox 78">
            <a:extLst>
              <a:ext uri="{FF2B5EF4-FFF2-40B4-BE49-F238E27FC236}">
                <a16:creationId xmlns:a16="http://schemas.microsoft.com/office/drawing/2014/main" xmlns="" id="{73087DBB-E5E5-40BE-8F58-B685D19B7B2B}"/>
              </a:ext>
            </a:extLst>
          </p:cNvPr>
          <p:cNvSpPr txBox="1"/>
          <p:nvPr/>
        </p:nvSpPr>
        <p:spPr>
          <a:xfrm>
            <a:off x="4831354" y="3552140"/>
            <a:ext cx="2422153" cy="337018"/>
          </a:xfrm>
          <a:prstGeom prst="rect">
            <a:avLst/>
          </a:prstGeom>
        </p:spPr>
        <p:txBody>
          <a:bodyPr lIns="0" tIns="0" rIns="0" bIns="0" anchor="t"/>
          <a:lstStyle/>
          <a:p>
            <a:pPr marL="30937" indent="-30937" algn="ctr">
              <a:lnSpc>
                <a:spcPts val="1440"/>
              </a:lnSpc>
            </a:pPr>
            <a:r>
              <a:rPr lang="en-US" sz="1200" b="1" dirty="0">
                <a:solidFill>
                  <a:srgbClr val="000000"/>
                </a:solidFill>
                <a:latin typeface="Arial"/>
              </a:rPr>
              <a:t>Encourage Employees to Build Personal and </a:t>
            </a:r>
            <a:r>
              <a:rPr lang="en-US" sz="1200" b="1" dirty="0">
                <a:solidFill>
                  <a:srgbClr val="000000"/>
                </a:solidFill>
              </a:rPr>
              <a:t>Professional Relationships</a:t>
            </a:r>
          </a:p>
          <a:p>
            <a:pPr marL="30937" indent="-30937" algn="ctr">
              <a:lnSpc>
                <a:spcPts val="1440"/>
              </a:lnSpc>
            </a:pPr>
            <a:endParaRPr lang="en-US" sz="1200" b="1" dirty="0">
              <a:solidFill>
                <a:srgbClr val="000000"/>
              </a:solidFill>
              <a:latin typeface="Arial"/>
            </a:endParaRPr>
          </a:p>
        </p:txBody>
      </p:sp>
      <p:sp>
        <p:nvSpPr>
          <p:cNvPr id="80" name="TextBox 79">
            <a:extLst>
              <a:ext uri="{FF2B5EF4-FFF2-40B4-BE49-F238E27FC236}">
                <a16:creationId xmlns:a16="http://schemas.microsoft.com/office/drawing/2014/main" xmlns="" id="{8225FC4D-7C2E-4D21-8C95-78556ED92DC9}"/>
              </a:ext>
            </a:extLst>
          </p:cNvPr>
          <p:cNvSpPr txBox="1"/>
          <p:nvPr/>
        </p:nvSpPr>
        <p:spPr>
          <a:xfrm>
            <a:off x="5033735" y="3879860"/>
            <a:ext cx="2280507" cy="174320"/>
          </a:xfrm>
          <a:prstGeom prst="rect">
            <a:avLst/>
          </a:prstGeom>
        </p:spPr>
        <p:txBody>
          <a:bodyPr wrap="none" lIns="0" tIns="0" rIns="0" bIns="0" anchor="t"/>
          <a:lstStyle/>
          <a:p>
            <a:endParaRPr lang="en-US" sz="1200" b="1" dirty="0">
              <a:solidFill>
                <a:srgbClr val="000000"/>
              </a:solidFill>
              <a:latin typeface="Arial"/>
            </a:endParaRPr>
          </a:p>
        </p:txBody>
      </p:sp>
      <p:sp>
        <p:nvSpPr>
          <p:cNvPr id="81" name="TextBox 80">
            <a:extLst>
              <a:ext uri="{FF2B5EF4-FFF2-40B4-BE49-F238E27FC236}">
                <a16:creationId xmlns:a16="http://schemas.microsoft.com/office/drawing/2014/main" xmlns="" id="{27BA392E-A6E4-4F53-B0B4-6E1602198FCB}"/>
              </a:ext>
            </a:extLst>
          </p:cNvPr>
          <p:cNvSpPr txBox="1"/>
          <p:nvPr/>
        </p:nvSpPr>
        <p:spPr>
          <a:xfrm>
            <a:off x="8965644" y="3545167"/>
            <a:ext cx="1520338" cy="174320"/>
          </a:xfrm>
          <a:prstGeom prst="rect">
            <a:avLst/>
          </a:prstGeom>
        </p:spPr>
        <p:txBody>
          <a:bodyPr wrap="none" lIns="0" tIns="0" rIns="0" bIns="0" anchor="t"/>
          <a:lstStyle/>
          <a:p>
            <a:pPr algn="ctr"/>
            <a:r>
              <a:rPr lang="en-US" sz="1200" b="1" dirty="0">
                <a:solidFill>
                  <a:srgbClr val="000000"/>
                </a:solidFill>
                <a:latin typeface="Arial"/>
              </a:rPr>
              <a:t>Ensure Inclusion </a:t>
            </a:r>
          </a:p>
          <a:p>
            <a:pPr algn="ctr"/>
            <a:r>
              <a:rPr lang="en-US" sz="1200" b="1" dirty="0">
                <a:solidFill>
                  <a:srgbClr val="000000"/>
                </a:solidFill>
              </a:rPr>
              <a:t>During Team Meetings</a:t>
            </a:r>
          </a:p>
          <a:p>
            <a:pPr algn="ctr"/>
            <a:endParaRPr lang="en-US" sz="1200" b="1" dirty="0">
              <a:solidFill>
                <a:srgbClr val="000000"/>
              </a:solidFill>
              <a:latin typeface="Arial"/>
            </a:endParaRPr>
          </a:p>
        </p:txBody>
      </p:sp>
      <p:sp>
        <p:nvSpPr>
          <p:cNvPr id="82" name="TextBox 81">
            <a:extLst>
              <a:ext uri="{FF2B5EF4-FFF2-40B4-BE49-F238E27FC236}">
                <a16:creationId xmlns:a16="http://schemas.microsoft.com/office/drawing/2014/main" xmlns="" id="{5C4AB06C-8D84-43BD-BEE3-F584C1A73F7D}"/>
              </a:ext>
            </a:extLst>
          </p:cNvPr>
          <p:cNvSpPr txBox="1"/>
          <p:nvPr/>
        </p:nvSpPr>
        <p:spPr>
          <a:xfrm>
            <a:off x="8830500" y="3712513"/>
            <a:ext cx="1951101" cy="174320"/>
          </a:xfrm>
          <a:prstGeom prst="rect">
            <a:avLst/>
          </a:prstGeom>
        </p:spPr>
        <p:txBody>
          <a:bodyPr wrap="none" lIns="0" tIns="0" rIns="0" bIns="0" anchor="t"/>
          <a:lstStyle/>
          <a:p>
            <a:endParaRPr lang="en-US" sz="1200" b="1" dirty="0">
              <a:solidFill>
                <a:srgbClr val="000000"/>
              </a:solidFill>
              <a:latin typeface="Arial"/>
            </a:endParaRPr>
          </a:p>
        </p:txBody>
      </p:sp>
      <p:sp>
        <p:nvSpPr>
          <p:cNvPr id="83" name="TextBox 82">
            <a:extLst>
              <a:ext uri="{FF2B5EF4-FFF2-40B4-BE49-F238E27FC236}">
                <a16:creationId xmlns:a16="http://schemas.microsoft.com/office/drawing/2014/main" xmlns="" id="{1C363247-5185-4DD2-8F69-10D41A06A2FA}"/>
              </a:ext>
            </a:extLst>
          </p:cNvPr>
          <p:cNvSpPr txBox="1"/>
          <p:nvPr/>
        </p:nvSpPr>
        <p:spPr>
          <a:xfrm>
            <a:off x="965252" y="4166602"/>
            <a:ext cx="2865402" cy="371882"/>
          </a:xfrm>
          <a:prstGeom prst="rect">
            <a:avLst/>
          </a:prstGeom>
        </p:spPr>
        <p:txBody>
          <a:bodyPr lIns="0" tIns="0" rIns="0" bIns="0" anchor="t"/>
          <a:lstStyle/>
          <a:p>
            <a:pPr marL="171450" indent="-171450">
              <a:lnSpc>
                <a:spcPts val="1400"/>
              </a:lnSpc>
              <a:buClr>
                <a:srgbClr val="000000"/>
              </a:buClr>
              <a:buSzPts val="500"/>
              <a:buFont typeface="Wingdings" panose="05000000000000000000" pitchFamily="2" charset="2"/>
              <a:buChar char="q"/>
            </a:pPr>
            <a:r>
              <a:rPr lang="en-US" sz="1200" dirty="0">
                <a:solidFill>
                  <a:srgbClr val="000000"/>
                </a:solidFill>
                <a:latin typeface="Arial"/>
              </a:rPr>
              <a:t>Include remote employees in day-to-day activities.</a:t>
            </a:r>
          </a:p>
        </p:txBody>
      </p:sp>
      <p:sp>
        <p:nvSpPr>
          <p:cNvPr id="84" name="TextBox 83">
            <a:extLst>
              <a:ext uri="{FF2B5EF4-FFF2-40B4-BE49-F238E27FC236}">
                <a16:creationId xmlns:a16="http://schemas.microsoft.com/office/drawing/2014/main" xmlns="" id="{22CE1D9F-8583-4B1B-8C49-1F085F35FB73}"/>
              </a:ext>
            </a:extLst>
          </p:cNvPr>
          <p:cNvSpPr txBox="1"/>
          <p:nvPr/>
        </p:nvSpPr>
        <p:spPr>
          <a:xfrm>
            <a:off x="965252" y="4546141"/>
            <a:ext cx="3076537" cy="534580"/>
          </a:xfrm>
          <a:prstGeom prst="rect">
            <a:avLst/>
          </a:prstGeom>
        </p:spPr>
        <p:txBody>
          <a:bodyPr lIns="0" tIns="0" rIns="0" bIns="0" anchor="t"/>
          <a:lstStyle/>
          <a:p>
            <a:pPr marL="171450" indent="-171450">
              <a:lnSpc>
                <a:spcPts val="1400"/>
              </a:lnSpc>
              <a:buClr>
                <a:srgbClr val="000000"/>
              </a:buClr>
              <a:buSzPts val="500"/>
              <a:buFont typeface="Wingdings" panose="05000000000000000000" pitchFamily="2" charset="2"/>
              <a:buChar char="q"/>
            </a:pPr>
            <a:r>
              <a:rPr lang="en-US" sz="1200" dirty="0">
                <a:solidFill>
                  <a:srgbClr val="000000"/>
                </a:solidFill>
                <a:latin typeface="Arial"/>
              </a:rPr>
              <a:t>Highlight individuals to the rest of the team when they reach critical milestones.</a:t>
            </a:r>
          </a:p>
        </p:txBody>
      </p:sp>
      <p:sp>
        <p:nvSpPr>
          <p:cNvPr id="85" name="TextBox 84">
            <a:extLst>
              <a:ext uri="{FF2B5EF4-FFF2-40B4-BE49-F238E27FC236}">
                <a16:creationId xmlns:a16="http://schemas.microsoft.com/office/drawing/2014/main" xmlns="" id="{114B39F8-A46B-4DDB-B641-6F73EFF77DE3}"/>
              </a:ext>
            </a:extLst>
          </p:cNvPr>
          <p:cNvSpPr txBox="1"/>
          <p:nvPr/>
        </p:nvSpPr>
        <p:spPr>
          <a:xfrm>
            <a:off x="965251" y="4963253"/>
            <a:ext cx="3106699" cy="1197632"/>
          </a:xfrm>
          <a:prstGeom prst="rect">
            <a:avLst/>
          </a:prstGeom>
        </p:spPr>
        <p:txBody>
          <a:bodyPr lIns="0" tIns="0" rIns="0" bIns="0" anchor="t"/>
          <a:lstStyle/>
          <a:p>
            <a:pPr marL="171450" indent="-171450">
              <a:lnSpc>
                <a:spcPts val="1400"/>
              </a:lnSpc>
              <a:buClr>
                <a:srgbClr val="000000"/>
              </a:buClr>
              <a:buSzPts val="500"/>
              <a:buFont typeface="Wingdings" panose="05000000000000000000" pitchFamily="2" charset="2"/>
              <a:buChar char="q"/>
            </a:pPr>
            <a:r>
              <a:rPr lang="en-US" sz="1200" dirty="0">
                <a:solidFill>
                  <a:srgbClr val="000000"/>
                </a:solidFill>
                <a:latin typeface="Arial"/>
              </a:rPr>
              <a:t>Start team meetings by calling out three accomplishments by team members, ensuring to highlight virtual team members contributions.</a:t>
            </a:r>
          </a:p>
        </p:txBody>
      </p:sp>
      <p:sp>
        <p:nvSpPr>
          <p:cNvPr id="86" name="TextBox 85">
            <a:extLst>
              <a:ext uri="{FF2B5EF4-FFF2-40B4-BE49-F238E27FC236}">
                <a16:creationId xmlns:a16="http://schemas.microsoft.com/office/drawing/2014/main" xmlns="" id="{698B8306-5E93-4270-BE19-C4011FE8D90A}"/>
              </a:ext>
            </a:extLst>
          </p:cNvPr>
          <p:cNvSpPr txBox="1"/>
          <p:nvPr/>
        </p:nvSpPr>
        <p:spPr>
          <a:xfrm>
            <a:off x="965252" y="5753887"/>
            <a:ext cx="2955888" cy="534580"/>
          </a:xfrm>
          <a:prstGeom prst="rect">
            <a:avLst/>
          </a:prstGeom>
        </p:spPr>
        <p:txBody>
          <a:bodyPr lIns="0" tIns="0" rIns="0" bIns="0" anchor="t"/>
          <a:lstStyle/>
          <a:p>
            <a:pPr marL="171450" indent="-171450">
              <a:lnSpc>
                <a:spcPts val="1400"/>
              </a:lnSpc>
              <a:buClr>
                <a:srgbClr val="000000"/>
              </a:buClr>
              <a:buSzPts val="500"/>
              <a:buFont typeface="Wingdings" panose="05000000000000000000" pitchFamily="2" charset="2"/>
              <a:buChar char="q"/>
            </a:pPr>
            <a:r>
              <a:rPr lang="en-US" sz="1200" dirty="0">
                <a:solidFill>
                  <a:srgbClr val="000000"/>
                </a:solidFill>
                <a:latin typeface="Arial"/>
              </a:rPr>
              <a:t>Post pictures of remote employees and send pictures of in-house employees.</a:t>
            </a:r>
          </a:p>
        </p:txBody>
      </p:sp>
      <p:sp>
        <p:nvSpPr>
          <p:cNvPr id="87" name="TextBox 86">
            <a:extLst>
              <a:ext uri="{FF2B5EF4-FFF2-40B4-BE49-F238E27FC236}">
                <a16:creationId xmlns:a16="http://schemas.microsoft.com/office/drawing/2014/main" xmlns="" id="{856F664E-3AE0-49C5-AFE5-B42EF25023E9}"/>
              </a:ext>
            </a:extLst>
          </p:cNvPr>
          <p:cNvSpPr txBox="1"/>
          <p:nvPr/>
        </p:nvSpPr>
        <p:spPr>
          <a:xfrm>
            <a:off x="4527872" y="4166599"/>
            <a:ext cx="3133837" cy="342234"/>
          </a:xfrm>
          <a:prstGeom prst="rect">
            <a:avLst/>
          </a:prstGeom>
        </p:spPr>
        <p:txBody>
          <a:bodyPr lIns="0" tIns="0" rIns="0" bIns="0" anchor="t"/>
          <a:lstStyle/>
          <a:p>
            <a:pPr marL="171450" indent="-171450">
              <a:lnSpc>
                <a:spcPts val="1400"/>
              </a:lnSpc>
              <a:buClr>
                <a:srgbClr val="000000"/>
              </a:buClr>
              <a:buSzPts val="500"/>
              <a:buFont typeface="Wingdings" panose="05000000000000000000" pitchFamily="2" charset="2"/>
              <a:buChar char="q"/>
            </a:pPr>
            <a:r>
              <a:rPr lang="en-US" sz="1200" dirty="0">
                <a:solidFill>
                  <a:srgbClr val="000000"/>
                </a:solidFill>
                <a:latin typeface="Arial"/>
              </a:rPr>
              <a:t>Create peer groups for </a:t>
            </a:r>
            <a:br>
              <a:rPr lang="en-US" sz="1200" dirty="0">
                <a:solidFill>
                  <a:srgbClr val="000000"/>
                </a:solidFill>
                <a:latin typeface="Arial"/>
              </a:rPr>
            </a:br>
            <a:r>
              <a:rPr lang="en-US" sz="1200" dirty="0">
                <a:solidFill>
                  <a:srgbClr val="000000"/>
                </a:solidFill>
                <a:latin typeface="Arial"/>
              </a:rPr>
              <a:t>employees in remote locations.</a:t>
            </a:r>
          </a:p>
        </p:txBody>
      </p:sp>
      <p:sp>
        <p:nvSpPr>
          <p:cNvPr id="88" name="TextBox 87">
            <a:extLst>
              <a:ext uri="{FF2B5EF4-FFF2-40B4-BE49-F238E27FC236}">
                <a16:creationId xmlns:a16="http://schemas.microsoft.com/office/drawing/2014/main" xmlns="" id="{18286755-6817-4A6B-B562-008B680016E1}"/>
              </a:ext>
            </a:extLst>
          </p:cNvPr>
          <p:cNvSpPr txBox="1"/>
          <p:nvPr/>
        </p:nvSpPr>
        <p:spPr>
          <a:xfrm>
            <a:off x="4527872" y="4544291"/>
            <a:ext cx="3055492" cy="491961"/>
          </a:xfrm>
          <a:prstGeom prst="rect">
            <a:avLst/>
          </a:prstGeom>
        </p:spPr>
        <p:txBody>
          <a:bodyPr lIns="0" tIns="0" rIns="0" bIns="0" anchor="t"/>
          <a:lstStyle/>
          <a:p>
            <a:pPr marL="171450" indent="-171450">
              <a:lnSpc>
                <a:spcPts val="1400"/>
              </a:lnSpc>
              <a:buClr>
                <a:srgbClr val="000000"/>
              </a:buClr>
              <a:buSzPts val="500"/>
              <a:buFont typeface="Wingdings" panose="05000000000000000000" pitchFamily="2" charset="2"/>
              <a:buChar char="q"/>
            </a:pPr>
            <a:r>
              <a:rPr lang="en-US" sz="1200" dirty="0">
                <a:solidFill>
                  <a:srgbClr val="000000"/>
                </a:solidFill>
                <a:latin typeface="Arial"/>
              </a:rPr>
              <a:t>Facilitate peer-to-peer learning and skill sharing among team members.</a:t>
            </a:r>
          </a:p>
        </p:txBody>
      </p:sp>
      <p:sp>
        <p:nvSpPr>
          <p:cNvPr id="89" name="TextBox 88">
            <a:extLst>
              <a:ext uri="{FF2B5EF4-FFF2-40B4-BE49-F238E27FC236}">
                <a16:creationId xmlns:a16="http://schemas.microsoft.com/office/drawing/2014/main" xmlns="" id="{5DB43993-BC08-4A66-AA18-D6EA20DAE4CC}"/>
              </a:ext>
            </a:extLst>
          </p:cNvPr>
          <p:cNvSpPr txBox="1"/>
          <p:nvPr/>
        </p:nvSpPr>
        <p:spPr>
          <a:xfrm>
            <a:off x="4527872" y="4930679"/>
            <a:ext cx="3368874" cy="491961"/>
          </a:xfrm>
          <a:prstGeom prst="rect">
            <a:avLst/>
          </a:prstGeom>
        </p:spPr>
        <p:txBody>
          <a:bodyPr lIns="0" tIns="0" rIns="0" bIns="0" anchor="t"/>
          <a:lstStyle/>
          <a:p>
            <a:pPr marL="171450" indent="-171450">
              <a:lnSpc>
                <a:spcPts val="1400"/>
              </a:lnSpc>
              <a:buClr>
                <a:srgbClr val="000000"/>
              </a:buClr>
              <a:buSzPts val="500"/>
              <a:buFont typeface="Wingdings" panose="05000000000000000000" pitchFamily="2" charset="2"/>
              <a:buChar char="q"/>
            </a:pPr>
            <a:r>
              <a:rPr lang="en-US" sz="1200" dirty="0">
                <a:solidFill>
                  <a:srgbClr val="000000"/>
                </a:solidFill>
                <a:latin typeface="Arial"/>
              </a:rPr>
              <a:t>Encourage employees to share information about their non-work-related interests and hobbies.</a:t>
            </a:r>
          </a:p>
        </p:txBody>
      </p:sp>
      <p:sp>
        <p:nvSpPr>
          <p:cNvPr id="90" name="TextBox 89">
            <a:extLst>
              <a:ext uri="{FF2B5EF4-FFF2-40B4-BE49-F238E27FC236}">
                <a16:creationId xmlns:a16="http://schemas.microsoft.com/office/drawing/2014/main" xmlns="" id="{3F8919D4-2C92-4DE4-B938-7A5EA0CE51F2}"/>
              </a:ext>
            </a:extLst>
          </p:cNvPr>
          <p:cNvSpPr txBox="1"/>
          <p:nvPr/>
        </p:nvSpPr>
        <p:spPr>
          <a:xfrm>
            <a:off x="4527872" y="5519197"/>
            <a:ext cx="3321867" cy="641688"/>
          </a:xfrm>
          <a:prstGeom prst="rect">
            <a:avLst/>
          </a:prstGeom>
        </p:spPr>
        <p:txBody>
          <a:bodyPr lIns="0" tIns="0" rIns="0" bIns="0" anchor="t"/>
          <a:lstStyle/>
          <a:p>
            <a:pPr marL="171450" indent="-171450">
              <a:lnSpc>
                <a:spcPts val="1400"/>
              </a:lnSpc>
              <a:buClr>
                <a:srgbClr val="000000"/>
              </a:buClr>
              <a:buSzPts val="500"/>
              <a:buFont typeface="Wingdings" panose="05000000000000000000" pitchFamily="2" charset="2"/>
              <a:buChar char="q"/>
            </a:pPr>
            <a:r>
              <a:rPr lang="en-US" sz="1200" dirty="0">
                <a:solidFill>
                  <a:srgbClr val="000000"/>
                </a:solidFill>
                <a:latin typeface="Arial"/>
              </a:rPr>
              <a:t>If team members are from different countries, encourage them to share information about their cultures with the team.</a:t>
            </a:r>
          </a:p>
        </p:txBody>
      </p:sp>
      <p:sp>
        <p:nvSpPr>
          <p:cNvPr id="91" name="TextBox 90">
            <a:extLst>
              <a:ext uri="{FF2B5EF4-FFF2-40B4-BE49-F238E27FC236}">
                <a16:creationId xmlns:a16="http://schemas.microsoft.com/office/drawing/2014/main" xmlns="" id="{4B8DAB7B-EF7F-40E9-8F80-DB314FB0BAE0}"/>
              </a:ext>
            </a:extLst>
          </p:cNvPr>
          <p:cNvSpPr txBox="1"/>
          <p:nvPr/>
        </p:nvSpPr>
        <p:spPr>
          <a:xfrm>
            <a:off x="8284250" y="4108850"/>
            <a:ext cx="3198690" cy="399984"/>
          </a:xfrm>
          <a:prstGeom prst="rect">
            <a:avLst/>
          </a:prstGeom>
        </p:spPr>
        <p:txBody>
          <a:bodyPr lIns="0" tIns="0" rIns="0" bIns="0" anchor="t"/>
          <a:lstStyle/>
          <a:p>
            <a:pPr marL="171450" indent="-171450">
              <a:lnSpc>
                <a:spcPts val="1400"/>
              </a:lnSpc>
              <a:buClr>
                <a:srgbClr val="000000"/>
              </a:buClr>
              <a:buSzPts val="500"/>
              <a:buFont typeface="Wingdings" panose="05000000000000000000" pitchFamily="2" charset="2"/>
              <a:buChar char="q"/>
            </a:pPr>
            <a:r>
              <a:rPr lang="en-US" sz="1200" dirty="0">
                <a:solidFill>
                  <a:srgbClr val="000000"/>
                </a:solidFill>
                <a:latin typeface="Arial"/>
              </a:rPr>
              <a:t>Create team goals, values and norms everyone can support.</a:t>
            </a:r>
          </a:p>
        </p:txBody>
      </p:sp>
      <p:sp>
        <p:nvSpPr>
          <p:cNvPr id="92" name="TextBox 91">
            <a:extLst>
              <a:ext uri="{FF2B5EF4-FFF2-40B4-BE49-F238E27FC236}">
                <a16:creationId xmlns:a16="http://schemas.microsoft.com/office/drawing/2014/main" xmlns="" id="{3618179D-23D3-4959-B25B-183885C60C5C}"/>
              </a:ext>
            </a:extLst>
          </p:cNvPr>
          <p:cNvSpPr txBox="1"/>
          <p:nvPr/>
        </p:nvSpPr>
        <p:spPr>
          <a:xfrm>
            <a:off x="8280582" y="4553212"/>
            <a:ext cx="3229009" cy="859977"/>
          </a:xfrm>
          <a:prstGeom prst="rect">
            <a:avLst/>
          </a:prstGeom>
        </p:spPr>
        <p:txBody>
          <a:bodyPr lIns="0" tIns="0" rIns="0" bIns="0" anchor="t"/>
          <a:lstStyle/>
          <a:p>
            <a:pPr marL="171450" indent="-171450">
              <a:lnSpc>
                <a:spcPts val="1400"/>
              </a:lnSpc>
              <a:buClr>
                <a:srgbClr val="000000"/>
              </a:buClr>
              <a:buSzPts val="500"/>
              <a:buFont typeface="Wingdings" panose="05000000000000000000" pitchFamily="2" charset="2"/>
              <a:buChar char="q"/>
            </a:pPr>
            <a:r>
              <a:rPr lang="en-US" sz="1200" dirty="0">
                <a:solidFill>
                  <a:srgbClr val="000000"/>
                </a:solidFill>
                <a:latin typeface="Arial"/>
              </a:rPr>
              <a:t>Solicit perspectives across the team when making decisions to ensure the team feels included in decision making.</a:t>
            </a:r>
          </a:p>
        </p:txBody>
      </p:sp>
      <p:sp>
        <p:nvSpPr>
          <p:cNvPr id="93" name="TextBox 92">
            <a:extLst>
              <a:ext uri="{FF2B5EF4-FFF2-40B4-BE49-F238E27FC236}">
                <a16:creationId xmlns:a16="http://schemas.microsoft.com/office/drawing/2014/main" xmlns="" id="{5B493578-5A2E-4207-8709-E6E211B3DE1F}"/>
              </a:ext>
            </a:extLst>
          </p:cNvPr>
          <p:cNvSpPr txBox="1"/>
          <p:nvPr/>
        </p:nvSpPr>
        <p:spPr>
          <a:xfrm>
            <a:off x="8280582" y="5121373"/>
            <a:ext cx="2685931" cy="174320"/>
          </a:xfrm>
          <a:prstGeom prst="rect">
            <a:avLst/>
          </a:prstGeom>
        </p:spPr>
        <p:txBody>
          <a:bodyPr lIns="0" tIns="0" rIns="0" bIns="0" anchor="t"/>
          <a:lstStyle/>
          <a:p>
            <a:pPr marL="171450" indent="-171450">
              <a:buClr>
                <a:srgbClr val="000000"/>
              </a:buClr>
              <a:buSzPts val="500"/>
              <a:buFont typeface="Wingdings" panose="05000000000000000000" pitchFamily="2" charset="2"/>
              <a:buChar char="q"/>
            </a:pPr>
            <a:r>
              <a:rPr lang="en-US" sz="1200" dirty="0">
                <a:solidFill>
                  <a:srgbClr val="000000"/>
                </a:solidFill>
                <a:latin typeface="Arial"/>
              </a:rPr>
              <a:t>Communicate the importance of inclusion to team performance.</a:t>
            </a:r>
          </a:p>
        </p:txBody>
      </p:sp>
      <p:sp>
        <p:nvSpPr>
          <p:cNvPr id="3" name="TextBox 2">
            <a:extLst>
              <a:ext uri="{FF2B5EF4-FFF2-40B4-BE49-F238E27FC236}">
                <a16:creationId xmlns:a16="http://schemas.microsoft.com/office/drawing/2014/main" xmlns="" id="{2CABE714-E0B2-4D80-BBA0-9B82F144EC8B}"/>
              </a:ext>
            </a:extLst>
          </p:cNvPr>
          <p:cNvSpPr txBox="1"/>
          <p:nvPr/>
        </p:nvSpPr>
        <p:spPr>
          <a:xfrm>
            <a:off x="457200" y="813181"/>
            <a:ext cx="11274552" cy="369332"/>
          </a:xfrm>
          <a:prstGeom prst="rect">
            <a:avLst/>
          </a:prstGeom>
          <a:noFill/>
        </p:spPr>
        <p:txBody>
          <a:bodyPr wrap="square" lIns="0" rIns="0" rtlCol="0">
            <a:spAutoFit/>
          </a:bodyPr>
          <a:lstStyle/>
          <a:p>
            <a:pPr algn="l"/>
            <a:r>
              <a:rPr lang="en-US" dirty="0"/>
              <a:t>In remote work environments, it is easy for team members to become disengaged.</a:t>
            </a:r>
          </a:p>
        </p:txBody>
      </p:sp>
      <p:sp>
        <p:nvSpPr>
          <p:cNvPr id="4" name="TextBox 3">
            <a:extLst>
              <a:ext uri="{FF2B5EF4-FFF2-40B4-BE49-F238E27FC236}">
                <a16:creationId xmlns:a16="http://schemas.microsoft.com/office/drawing/2014/main" xmlns="" id="{E27C4B0F-520A-469B-B10D-C9DAC29B1F35}"/>
              </a:ext>
            </a:extLst>
          </p:cNvPr>
          <p:cNvSpPr txBox="1"/>
          <p:nvPr/>
        </p:nvSpPr>
        <p:spPr>
          <a:xfrm>
            <a:off x="8280582" y="5561491"/>
            <a:ext cx="2685931" cy="174320"/>
          </a:xfrm>
          <a:prstGeom prst="rect">
            <a:avLst/>
          </a:prstGeom>
        </p:spPr>
        <p:txBody>
          <a:bodyPr lIns="0" tIns="0" rIns="0" bIns="0" anchor="t"/>
          <a:lstStyle/>
          <a:p>
            <a:pPr marL="171450" indent="-171450">
              <a:buClr>
                <a:srgbClr val="000000"/>
              </a:buClr>
              <a:buSzPts val="500"/>
              <a:buFont typeface="Wingdings" panose="05000000000000000000" pitchFamily="2" charset="2"/>
              <a:buChar char="q"/>
            </a:pPr>
            <a:r>
              <a:rPr lang="en-US" sz="1200" dirty="0">
                <a:solidFill>
                  <a:srgbClr val="000000"/>
                </a:solidFill>
                <a:latin typeface="Arial"/>
              </a:rPr>
              <a:t>Treat all team members in a fair and equitable way.</a:t>
            </a:r>
          </a:p>
        </p:txBody>
      </p:sp>
    </p:spTree>
    <p:extLst>
      <p:ext uri="{BB962C8B-B14F-4D97-AF65-F5344CB8AC3E}">
        <p14:creationId xmlns:p14="http://schemas.microsoft.com/office/powerpoint/2010/main" val="41513904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312D69-4681-40B7-8663-E49CCD4000B5}"/>
              </a:ext>
            </a:extLst>
          </p:cNvPr>
          <p:cNvSpPr>
            <a:spLocks noGrp="1"/>
          </p:cNvSpPr>
          <p:nvPr>
            <p:ph type="title"/>
          </p:nvPr>
        </p:nvSpPr>
        <p:spPr>
          <a:xfrm>
            <a:off x="457199" y="222336"/>
            <a:ext cx="11276013" cy="443198"/>
          </a:xfrm>
        </p:spPr>
        <p:txBody>
          <a:bodyPr/>
          <a:lstStyle/>
          <a:p>
            <a:r>
              <a:rPr lang="en-US" dirty="0"/>
              <a:t>Team Norm Creation Exercise</a:t>
            </a:r>
          </a:p>
        </p:txBody>
      </p:sp>
      <p:sp>
        <p:nvSpPr>
          <p:cNvPr id="3" name="Rectangle 2">
            <a:extLst>
              <a:ext uri="{FF2B5EF4-FFF2-40B4-BE49-F238E27FC236}">
                <a16:creationId xmlns:a16="http://schemas.microsoft.com/office/drawing/2014/main" xmlns="" id="{085D8679-FA5A-4F40-9D53-6507E931D0F5}"/>
              </a:ext>
            </a:extLst>
          </p:cNvPr>
          <p:cNvSpPr/>
          <p:nvPr/>
        </p:nvSpPr>
        <p:spPr>
          <a:xfrm>
            <a:off x="354339" y="780810"/>
            <a:ext cx="11481732" cy="738664"/>
          </a:xfrm>
          <a:prstGeom prst="rect">
            <a:avLst/>
          </a:prstGeom>
          <a:solidFill>
            <a:schemeClr val="tx2">
              <a:lumMod val="10000"/>
              <a:lumOff val="90000"/>
            </a:schemeClr>
          </a:solidFill>
        </p:spPr>
        <p:txBody>
          <a:bodyPr wrap="square">
            <a:spAutoFit/>
          </a:bodyPr>
          <a:lstStyle/>
          <a:p>
            <a:r>
              <a:rPr lang="en-US" sz="1400" b="1" dirty="0"/>
              <a:t>Instructions: </a:t>
            </a:r>
            <a:r>
              <a:rPr lang="en-US" sz="1400" dirty="0"/>
              <a:t>Use this template to set behavior expectations and norms to guide employees during the high-stakes moments most likely to test team dynamics. First, determine three to four core values as a team. Then, list out specific behaviors that align with each value that employees should do and legacy behaviors employees should no longer do.</a:t>
            </a:r>
          </a:p>
        </p:txBody>
      </p:sp>
      <p:graphicFrame>
        <p:nvGraphicFramePr>
          <p:cNvPr id="4" name="Table 3">
            <a:extLst>
              <a:ext uri="{FF2B5EF4-FFF2-40B4-BE49-F238E27FC236}">
                <a16:creationId xmlns:a16="http://schemas.microsoft.com/office/drawing/2014/main" xmlns="" id="{134519C4-71D1-43AA-A1E0-A55DCBC8766F}"/>
              </a:ext>
            </a:extLst>
          </p:cNvPr>
          <p:cNvGraphicFramePr>
            <a:graphicFrameLocks noGrp="1"/>
          </p:cNvGraphicFramePr>
          <p:nvPr>
            <p:extLst>
              <p:ext uri="{D42A27DB-BD31-4B8C-83A1-F6EECF244321}">
                <p14:modId xmlns:p14="http://schemas.microsoft.com/office/powerpoint/2010/main" val="3179573356"/>
              </p:ext>
            </p:extLst>
          </p:nvPr>
        </p:nvGraphicFramePr>
        <p:xfrm>
          <a:off x="354339" y="1671155"/>
          <a:ext cx="11481732" cy="4488549"/>
        </p:xfrm>
        <a:graphic>
          <a:graphicData uri="http://schemas.openxmlformats.org/drawingml/2006/table">
            <a:tbl>
              <a:tblPr firstRow="1" firstCol="1" bandRow="1">
                <a:tableStyleId>{5940675A-B579-460E-94D1-54222C63F5DA}</a:tableStyleId>
              </a:tblPr>
              <a:tblGrid>
                <a:gridCol w="1850242">
                  <a:extLst>
                    <a:ext uri="{9D8B030D-6E8A-4147-A177-3AD203B41FA5}">
                      <a16:colId xmlns:a16="http://schemas.microsoft.com/office/drawing/2014/main" xmlns="" val="2101056709"/>
                    </a:ext>
                  </a:extLst>
                </a:gridCol>
                <a:gridCol w="4402936">
                  <a:extLst>
                    <a:ext uri="{9D8B030D-6E8A-4147-A177-3AD203B41FA5}">
                      <a16:colId xmlns:a16="http://schemas.microsoft.com/office/drawing/2014/main" xmlns="" val="990387453"/>
                    </a:ext>
                  </a:extLst>
                </a:gridCol>
                <a:gridCol w="5228554">
                  <a:extLst>
                    <a:ext uri="{9D8B030D-6E8A-4147-A177-3AD203B41FA5}">
                      <a16:colId xmlns:a16="http://schemas.microsoft.com/office/drawing/2014/main" xmlns="" val="2674374916"/>
                    </a:ext>
                  </a:extLst>
                </a:gridCol>
              </a:tblGrid>
              <a:tr h="433134">
                <a:tc>
                  <a:txBody>
                    <a:bodyPr/>
                    <a:lstStyle/>
                    <a:p>
                      <a:pPr marL="0" marR="0">
                        <a:lnSpc>
                          <a:spcPct val="107000"/>
                        </a:lnSpc>
                        <a:spcBef>
                          <a:spcPts val="0"/>
                        </a:spcBef>
                        <a:spcAft>
                          <a:spcPts val="0"/>
                        </a:spcAft>
                      </a:pPr>
                      <a:r>
                        <a:rPr lang="en-US" sz="1400" b="1" dirty="0">
                          <a:solidFill>
                            <a:schemeClr val="bg1"/>
                          </a:solidFill>
                          <a:effectLst/>
                        </a:rPr>
                        <a:t>Core Team Value</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nchor="ctr">
                    <a:solidFill>
                      <a:schemeClr val="tx2"/>
                    </a:solidFill>
                  </a:tcPr>
                </a:tc>
                <a:tc>
                  <a:txBody>
                    <a:bodyPr/>
                    <a:lstStyle/>
                    <a:p>
                      <a:pPr marL="0" marR="0" algn="ctr">
                        <a:lnSpc>
                          <a:spcPct val="107000"/>
                        </a:lnSpc>
                        <a:spcBef>
                          <a:spcPts val="0"/>
                        </a:spcBef>
                        <a:spcAft>
                          <a:spcPts val="0"/>
                        </a:spcAft>
                      </a:pPr>
                      <a:r>
                        <a:rPr lang="en-US" sz="1400" b="1" dirty="0">
                          <a:solidFill>
                            <a:schemeClr val="bg1"/>
                          </a:solidFill>
                          <a:effectLst/>
                        </a:rPr>
                        <a:t>Dos</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nchor="ctr">
                    <a:solidFill>
                      <a:schemeClr val="tx2"/>
                    </a:solidFill>
                  </a:tcPr>
                </a:tc>
                <a:tc>
                  <a:txBody>
                    <a:bodyPr/>
                    <a:lstStyle/>
                    <a:p>
                      <a:pPr marL="0" marR="0" algn="ctr">
                        <a:lnSpc>
                          <a:spcPct val="107000"/>
                        </a:lnSpc>
                        <a:spcBef>
                          <a:spcPts val="0"/>
                        </a:spcBef>
                        <a:spcAft>
                          <a:spcPts val="0"/>
                        </a:spcAft>
                      </a:pPr>
                      <a:r>
                        <a:rPr lang="en-US" sz="1400" b="1" dirty="0">
                          <a:solidFill>
                            <a:schemeClr val="bg1"/>
                          </a:solidFill>
                          <a:effectLst/>
                        </a:rPr>
                        <a:t>Don’ts</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nchor="ctr">
                    <a:solidFill>
                      <a:schemeClr val="tx2"/>
                    </a:solidFill>
                  </a:tcPr>
                </a:tc>
                <a:extLst>
                  <a:ext uri="{0D108BD9-81ED-4DB2-BD59-A6C34878D82A}">
                    <a16:rowId xmlns:a16="http://schemas.microsoft.com/office/drawing/2014/main" xmlns="" val="942777274"/>
                  </a:ext>
                </a:extLst>
              </a:tr>
              <a:tr h="1927304">
                <a:tc>
                  <a:txBody>
                    <a:bodyPr/>
                    <a:lstStyle/>
                    <a:p>
                      <a:pPr marL="0" marR="0">
                        <a:lnSpc>
                          <a:spcPct val="107000"/>
                        </a:lnSpc>
                        <a:spcBef>
                          <a:spcPts val="0"/>
                        </a:spcBef>
                        <a:spcAft>
                          <a:spcPts val="0"/>
                        </a:spcAft>
                      </a:pPr>
                      <a:r>
                        <a:rPr lang="en-US" sz="1400" i="1" dirty="0">
                          <a:effectLst/>
                        </a:rPr>
                        <a:t>Show Respect</a:t>
                      </a:r>
                    </a:p>
                    <a:p>
                      <a:pPr marL="0" marR="0">
                        <a:lnSpc>
                          <a:spcPct val="107000"/>
                        </a:lnSpc>
                        <a:spcBef>
                          <a:spcPts val="0"/>
                        </a:spcBef>
                        <a:spcAft>
                          <a:spcPts val="0"/>
                        </a:spcAft>
                      </a:pPr>
                      <a:r>
                        <a:rPr lang="en-US" sz="1400" i="1" dirty="0">
                          <a:effectLst/>
                        </a:rPr>
                        <a:t>(Illustrative)</a:t>
                      </a:r>
                      <a:endParaRPr lang="en-U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tc>
                <a:tc>
                  <a:txBody>
                    <a:bodyPr/>
                    <a:lstStyle/>
                    <a:p>
                      <a:pPr marL="0" marR="0" lvl="0" indent="0">
                        <a:lnSpc>
                          <a:spcPct val="107000"/>
                        </a:lnSpc>
                        <a:spcBef>
                          <a:spcPts val="0"/>
                        </a:spcBef>
                        <a:spcAft>
                          <a:spcPts val="0"/>
                        </a:spcAft>
                        <a:buFont typeface="Wingdings" panose="05000000000000000000" pitchFamily="2" charset="2"/>
                        <a:buNone/>
                      </a:pPr>
                      <a:r>
                        <a:rPr lang="en-US" sz="1400" i="1" dirty="0">
                          <a:effectLst/>
                        </a:rPr>
                        <a:t>Example Do’s:</a:t>
                      </a:r>
                    </a:p>
                    <a:p>
                      <a:pPr marL="342900" marR="0" lvl="0" indent="-342900">
                        <a:lnSpc>
                          <a:spcPct val="107000"/>
                        </a:lnSpc>
                        <a:spcBef>
                          <a:spcPts val="0"/>
                        </a:spcBef>
                        <a:spcAft>
                          <a:spcPts val="0"/>
                        </a:spcAft>
                        <a:buFont typeface="Wingdings" panose="05000000000000000000" pitchFamily="2" charset="2"/>
                        <a:buChar char=""/>
                      </a:pPr>
                      <a:r>
                        <a:rPr lang="en-US" sz="1400" dirty="0">
                          <a:effectLst/>
                        </a:rPr>
                        <a:t>DO give feedback with empathy and receive it with an open mind.</a:t>
                      </a:r>
                    </a:p>
                    <a:p>
                      <a:pPr marL="342900" marR="0" lvl="0" indent="-342900">
                        <a:lnSpc>
                          <a:spcPct val="107000"/>
                        </a:lnSpc>
                        <a:spcBef>
                          <a:spcPts val="0"/>
                        </a:spcBef>
                        <a:spcAft>
                          <a:spcPts val="0"/>
                        </a:spcAft>
                        <a:buFont typeface="Wingdings" panose="05000000000000000000" pitchFamily="2" charset="2"/>
                        <a:buChar char=""/>
                      </a:pPr>
                      <a:endParaRPr lang="en-US" sz="1400" dirty="0">
                        <a:effectLst/>
                      </a:endParaRPr>
                    </a:p>
                    <a:p>
                      <a:pPr marL="342900" marR="0" lvl="0" indent="-342900">
                        <a:lnSpc>
                          <a:spcPct val="107000"/>
                        </a:lnSpc>
                        <a:spcBef>
                          <a:spcPts val="0"/>
                        </a:spcBef>
                        <a:spcAft>
                          <a:spcPts val="0"/>
                        </a:spcAft>
                        <a:buFont typeface="Wingdings" panose="05000000000000000000" pitchFamily="2" charset="2"/>
                        <a:buChar char=""/>
                      </a:pPr>
                      <a:r>
                        <a:rPr lang="en-US" sz="1400" dirty="0">
                          <a:effectLst/>
                        </a:rPr>
                        <a:t>DO listen well — others can have a valuable approach/ idea/ perspective.</a:t>
                      </a:r>
                    </a:p>
                    <a:p>
                      <a:pPr marL="342900" marR="0" lvl="0" indent="-342900">
                        <a:lnSpc>
                          <a:spcPct val="107000"/>
                        </a:lnSpc>
                        <a:spcBef>
                          <a:spcPts val="0"/>
                        </a:spcBef>
                        <a:spcAft>
                          <a:spcPts val="0"/>
                        </a:spcAft>
                        <a:buFont typeface="Wingdings" panose="05000000000000000000" pitchFamily="2" charset="2"/>
                        <a:buChar char=""/>
                      </a:pPr>
                      <a:endParaRPr lang="en-US" sz="1400" dirty="0">
                        <a:effectLst/>
                      </a:endParaRPr>
                    </a:p>
                    <a:p>
                      <a:pPr marL="342900" marR="0" lvl="0" indent="-342900">
                        <a:lnSpc>
                          <a:spcPct val="107000"/>
                        </a:lnSpc>
                        <a:spcBef>
                          <a:spcPts val="0"/>
                        </a:spcBef>
                        <a:spcAft>
                          <a:spcPts val="0"/>
                        </a:spcAft>
                        <a:buFont typeface="Wingdings" panose="05000000000000000000" pitchFamily="2" charset="2"/>
                        <a:buChar char=""/>
                      </a:pPr>
                      <a:r>
                        <a:rPr lang="en-US" sz="1400" dirty="0">
                          <a:effectLst/>
                        </a:rPr>
                        <a:t>DO be sensitive to different circumstances, cultures, locations and communication styles.</a:t>
                      </a:r>
                    </a:p>
                  </a:txBody>
                  <a:tcPr marL="43463" marR="43463" marT="0" marB="0"/>
                </a:tc>
                <a:tc>
                  <a:txBody>
                    <a:bodyPr/>
                    <a:lstStyle/>
                    <a:p>
                      <a:pPr marL="0" marR="0" lvl="0" indent="0">
                        <a:lnSpc>
                          <a:spcPct val="107000"/>
                        </a:lnSpc>
                        <a:spcBef>
                          <a:spcPts val="0"/>
                        </a:spcBef>
                        <a:spcAft>
                          <a:spcPts val="0"/>
                        </a:spcAft>
                        <a:buFont typeface="Wingdings" panose="05000000000000000000" pitchFamily="2" charset="2"/>
                        <a:buNone/>
                      </a:pPr>
                      <a:r>
                        <a:rPr lang="en-US" sz="1400" i="1" dirty="0">
                          <a:effectLst/>
                        </a:rPr>
                        <a:t>Example Don’ts:</a:t>
                      </a:r>
                    </a:p>
                    <a:p>
                      <a:pPr marL="342900" marR="0" lvl="0" indent="-342900">
                        <a:lnSpc>
                          <a:spcPct val="107000"/>
                        </a:lnSpc>
                        <a:spcBef>
                          <a:spcPts val="0"/>
                        </a:spcBef>
                        <a:spcAft>
                          <a:spcPts val="0"/>
                        </a:spcAft>
                        <a:buFont typeface="Wingdings" panose="05000000000000000000" pitchFamily="2" charset="2"/>
                        <a:buChar char=""/>
                      </a:pPr>
                      <a:r>
                        <a:rPr lang="en-US" sz="1400" dirty="0">
                          <a:effectLst/>
                        </a:rPr>
                        <a:t>DON’T undermine smaller or less significant contributions.</a:t>
                      </a:r>
                      <a:endParaRPr lang="en-US" sz="900" dirty="0">
                        <a:effectLst/>
                      </a:endParaRPr>
                    </a:p>
                    <a:p>
                      <a:pPr marL="342900" marR="0" lvl="0" indent="-342900">
                        <a:lnSpc>
                          <a:spcPct val="107000"/>
                        </a:lnSpc>
                        <a:spcBef>
                          <a:spcPts val="0"/>
                        </a:spcBef>
                        <a:spcAft>
                          <a:spcPts val="0"/>
                        </a:spcAft>
                        <a:buFont typeface="Wingdings" panose="05000000000000000000" pitchFamily="2" charset="2"/>
                        <a:buChar char=""/>
                      </a:pPr>
                      <a:endParaRPr lang="en-US" sz="900" dirty="0">
                        <a:effectLst/>
                      </a:endParaRPr>
                    </a:p>
                    <a:p>
                      <a:pPr marL="342900" marR="0" lvl="0" indent="-342900">
                        <a:lnSpc>
                          <a:spcPct val="107000"/>
                        </a:lnSpc>
                        <a:spcBef>
                          <a:spcPts val="0"/>
                        </a:spcBef>
                        <a:spcAft>
                          <a:spcPts val="0"/>
                        </a:spcAft>
                        <a:buFont typeface="Wingdings" panose="05000000000000000000" pitchFamily="2" charset="2"/>
                        <a:buChar char=""/>
                      </a:pPr>
                      <a:r>
                        <a:rPr lang="en-US" sz="1400" dirty="0">
                          <a:effectLst/>
                        </a:rPr>
                        <a:t>DON’T jump to conclusions about others’ intentions.</a:t>
                      </a:r>
                      <a:endParaRPr lang="en-US" sz="900" dirty="0">
                        <a:effectLst/>
                      </a:endParaRPr>
                    </a:p>
                    <a:p>
                      <a:pPr marL="342900" marR="0" lvl="0" indent="-342900">
                        <a:lnSpc>
                          <a:spcPct val="107000"/>
                        </a:lnSpc>
                        <a:spcBef>
                          <a:spcPts val="0"/>
                        </a:spcBef>
                        <a:spcAft>
                          <a:spcPts val="0"/>
                        </a:spcAft>
                        <a:buFont typeface="Wingdings" panose="05000000000000000000" pitchFamily="2" charset="2"/>
                        <a:buChar char=""/>
                      </a:pPr>
                      <a:endParaRPr lang="en-US" sz="900" dirty="0">
                        <a:effectLst/>
                      </a:endParaRPr>
                    </a:p>
                    <a:p>
                      <a:pPr marL="342900" marR="0" lvl="0" indent="-342900">
                        <a:lnSpc>
                          <a:spcPct val="107000"/>
                        </a:lnSpc>
                        <a:spcBef>
                          <a:spcPts val="0"/>
                        </a:spcBef>
                        <a:spcAft>
                          <a:spcPts val="0"/>
                        </a:spcAft>
                        <a:buFont typeface="Wingdings" panose="05000000000000000000" pitchFamily="2" charset="2"/>
                        <a:buChar char=""/>
                      </a:pPr>
                      <a:r>
                        <a:rPr lang="en-US" sz="1400" dirty="0">
                          <a:effectLst/>
                        </a:rPr>
                        <a:t>DON’T undermine decisions after they’re made.</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tc>
                <a:extLst>
                  <a:ext uri="{0D108BD9-81ED-4DB2-BD59-A6C34878D82A}">
                    <a16:rowId xmlns:a16="http://schemas.microsoft.com/office/drawing/2014/main" xmlns="" val="3983705276"/>
                  </a:ext>
                </a:extLst>
              </a:tr>
              <a:tr h="592302">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tc>
                <a:extLst>
                  <a:ext uri="{0D108BD9-81ED-4DB2-BD59-A6C34878D82A}">
                    <a16:rowId xmlns:a16="http://schemas.microsoft.com/office/drawing/2014/main" xmlns="" val="349197622"/>
                  </a:ext>
                </a:extLst>
              </a:tr>
              <a:tr h="635448">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tc>
                <a:extLst>
                  <a:ext uri="{0D108BD9-81ED-4DB2-BD59-A6C34878D82A}">
                    <a16:rowId xmlns:a16="http://schemas.microsoft.com/office/drawing/2014/main" xmlns="" val="1756500753"/>
                  </a:ext>
                </a:extLst>
              </a:tr>
              <a:tr h="789696">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463" marR="43463" marT="0" marB="0"/>
                </a:tc>
                <a:extLst>
                  <a:ext uri="{0D108BD9-81ED-4DB2-BD59-A6C34878D82A}">
                    <a16:rowId xmlns:a16="http://schemas.microsoft.com/office/drawing/2014/main" xmlns="" val="165032474"/>
                  </a:ext>
                </a:extLst>
              </a:tr>
            </a:tbl>
          </a:graphicData>
        </a:graphic>
      </p:graphicFrame>
    </p:spTree>
    <p:extLst>
      <p:ext uri="{BB962C8B-B14F-4D97-AF65-F5344CB8AC3E}">
        <p14:creationId xmlns:p14="http://schemas.microsoft.com/office/powerpoint/2010/main" val="41421966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gJcyPrya1yQzp7yu.NOXf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gJcyPrya1yQzp7yu.NOXf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gJcyPrya1yQzp7yu.NOXf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gJcyPrya1yQzp7yu.NOXf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gJcyPrya1yQzp7yu.NOXf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hite bkgrnd master">
  <a:themeElements>
    <a:clrScheme name="Gartner White Bkgrnd">
      <a:dk1>
        <a:srgbClr val="000000"/>
      </a:dk1>
      <a:lt1>
        <a:srgbClr val="FFFFFF"/>
      </a:lt1>
      <a:dk2>
        <a:srgbClr val="002856"/>
      </a:dk2>
      <a:lt2>
        <a:srgbClr val="FFFFFF"/>
      </a:lt2>
      <a:accent1>
        <a:srgbClr val="002856"/>
      </a:accent1>
      <a:accent2>
        <a:srgbClr val="A7AFAF"/>
      </a:accent2>
      <a:accent3>
        <a:srgbClr val="E2E4E4"/>
      </a:accent3>
      <a:accent4>
        <a:srgbClr val="009AD7"/>
      </a:accent4>
      <a:accent5>
        <a:srgbClr val="FF540A"/>
      </a:accent5>
      <a:accent6>
        <a:srgbClr val="FEC10D"/>
      </a:accent6>
      <a:hlink>
        <a:srgbClr val="0052D7"/>
      </a:hlink>
      <a:folHlink>
        <a:srgbClr val="0045B5"/>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A80A3"/>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A1B3CA"/>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D0DEEA"/>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Presentation2" id="{BAA0D9DE-B1CF-4F48-9584-F16AFB151B39}" vid="{549634FF-3CC0-A342-ACFD-A28CF0EE03EF}"/>
    </a:ext>
  </a:extLst>
</a:theme>
</file>

<file path=ppt/theme/theme2.xml><?xml version="1.0" encoding="utf-8"?>
<a:theme xmlns:a="http://schemas.openxmlformats.org/drawingml/2006/main" name="Blue bkgrnd master">
  <a:themeElements>
    <a:clrScheme name="Gartner Blue Bkgr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A80A3"/>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A1B3CA"/>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D0DEEA"/>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Presentation2" id="{BAA0D9DE-B1CF-4F48-9584-F16AFB151B39}" vid="{0036A18F-6FD6-9F41-8D6A-54D7CF1A4FA9}"/>
    </a:ext>
  </a:extLst>
</a:theme>
</file>

<file path=ppt/theme/theme3.xml><?xml version="1.0" encoding="utf-8"?>
<a:theme xmlns:a="http://schemas.openxmlformats.org/drawingml/2006/main" name="White bk accent color options">
  <a:themeElements>
    <a:clrScheme name="2018 Brand Colors-011">
      <a:dk1>
        <a:srgbClr val="000000"/>
      </a:dk1>
      <a:lt1>
        <a:srgbClr val="FFFFFF"/>
      </a:lt1>
      <a:dk2>
        <a:srgbClr val="002856"/>
      </a:dk2>
      <a:lt2>
        <a:srgbClr val="FFFFFF"/>
      </a:lt2>
      <a:accent1>
        <a:srgbClr val="002856"/>
      </a:accent1>
      <a:accent2>
        <a:srgbClr val="A7AFAF"/>
      </a:accent2>
      <a:accent3>
        <a:srgbClr val="E2E4E4"/>
      </a:accent3>
      <a:accent4>
        <a:srgbClr val="009AD7"/>
      </a:accent4>
      <a:accent5>
        <a:srgbClr val="FF540A"/>
      </a:accent5>
      <a:accent6>
        <a:srgbClr val="FEC10D"/>
      </a:accent6>
      <a:hlink>
        <a:srgbClr val="0052D7"/>
      </a:hlink>
      <a:folHlink>
        <a:srgbClr val="0045B5"/>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A80A3"/>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A1B3CA"/>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D0DEEA"/>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Presentation2" id="{BAA0D9DE-B1CF-4F48-9584-F16AFB151B39}" vid="{63862FBF-526A-CC44-980B-5928BFC94775}"/>
    </a:ext>
  </a:extLst>
</a:theme>
</file>

<file path=ppt/theme/theme4.xml><?xml version="1.0" encoding="utf-8"?>
<a:theme xmlns:a="http://schemas.openxmlformats.org/drawingml/2006/main" name="Blue bk accent color options">
  <a:themeElements>
    <a:clrScheme name="Custom 1">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A80A3"/>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A1B3CA"/>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D0DEEA"/>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Presentation2" id="{BAA0D9DE-B1CF-4F48-9584-F16AFB151B39}" vid="{333B4FAC-0674-7D42-9144-88B06F3A6382}"/>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tner">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1552</Words>
  <Application>Microsoft Office PowerPoint</Application>
  <PresentationFormat>Widescreen</PresentationFormat>
  <Paragraphs>199</Paragraphs>
  <Slides>15</Slides>
  <Notes>11</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15</vt:i4>
      </vt:variant>
    </vt:vector>
  </HeadingPairs>
  <TitlesOfParts>
    <vt:vector size="26" baseType="lpstr">
      <vt:lpstr>Arial Unicode MS</vt:lpstr>
      <vt:lpstr>Arial</vt:lpstr>
      <vt:lpstr>Arial Black</vt:lpstr>
      <vt:lpstr>Calibri</vt:lpstr>
      <vt:lpstr>Times New Roman</vt:lpstr>
      <vt:lpstr>Wingdings</vt:lpstr>
      <vt:lpstr>White bkgrnd master</vt:lpstr>
      <vt:lpstr>Blue bkgrnd master</vt:lpstr>
      <vt:lpstr>White bk accent color options</vt:lpstr>
      <vt:lpstr>Blue bk accent color options</vt:lpstr>
      <vt:lpstr>think-cell Slide</vt:lpstr>
      <vt:lpstr>Managing Employees Through Change </vt:lpstr>
      <vt:lpstr>Overview of Tools for Managing Through Change</vt:lpstr>
      <vt:lpstr>Overview: Initiate Dialogue</vt:lpstr>
      <vt:lpstr>Preconversation Self-Assessment</vt:lpstr>
      <vt:lpstr>Checklist: Creating Safe One-on-One Environments</vt:lpstr>
      <vt:lpstr>Employee Dialogue Guide</vt:lpstr>
      <vt:lpstr>Overview: Encourage Peer Support</vt:lpstr>
      <vt:lpstr>Team Connection Checklist</vt:lpstr>
      <vt:lpstr>Team Norm Creation Exercise</vt:lpstr>
      <vt:lpstr>Help Employees Identify Strengths and Needs</vt:lpstr>
      <vt:lpstr>Map Peer Coaching Connections</vt:lpstr>
      <vt:lpstr>Employee Support Network Template</vt:lpstr>
      <vt:lpstr>Overview: Create Individual Change Plans</vt:lpstr>
      <vt:lpstr>Change Impact Worksheet</vt:lpstr>
      <vt:lpstr>Change Adaptation Plan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2020-10-26T22:11:13Z</dcterms:created>
  <dcterms:modified xsi:type="dcterms:W3CDTF">2020-10-26T22:11:15Z</dcterms:modified>
</cp:coreProperties>
</file>