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147482852" r:id="rId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C2BE600-B5EE-5A4A-7538-1F7FDAA4182F}" name="Noble, Charlene" initials="CN" userId="S::Charlene.Noble@wellstar.org::21cc5328-f95a-4255-9338-702bb702e55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CF7"/>
    <a:srgbClr val="8147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ble, Charlene" userId="21cc5328-f95a-4255-9338-702bb702e557" providerId="ADAL" clId="{BAF21B06-2610-4185-9B8F-4CE30EB1ED97}"/>
    <pc:docChg chg="delSld">
      <pc:chgData name="Noble, Charlene" userId="21cc5328-f95a-4255-9338-702bb702e557" providerId="ADAL" clId="{BAF21B06-2610-4185-9B8F-4CE30EB1ED97}" dt="2026-09-01T21:35:33.993" v="1" actId="47"/>
      <pc:docMkLst>
        <pc:docMk/>
      </pc:docMkLst>
      <pc:sldChg chg="del">
        <pc:chgData name="Noble, Charlene" userId="21cc5328-f95a-4255-9338-702bb702e557" providerId="ADAL" clId="{BAF21B06-2610-4185-9B8F-4CE30EB1ED97}" dt="2026-09-01T21:35:31.776" v="0" actId="47"/>
        <pc:sldMkLst>
          <pc:docMk/>
          <pc:sldMk cId="615579106" sldId="256"/>
        </pc:sldMkLst>
      </pc:sldChg>
      <pc:sldChg chg="del">
        <pc:chgData name="Noble, Charlene" userId="21cc5328-f95a-4255-9338-702bb702e557" providerId="ADAL" clId="{BAF21B06-2610-4185-9B8F-4CE30EB1ED97}" dt="2026-09-01T21:35:31.776" v="0" actId="47"/>
        <pc:sldMkLst>
          <pc:docMk/>
          <pc:sldMk cId="1660801353" sldId="2147482796"/>
        </pc:sldMkLst>
      </pc:sldChg>
      <pc:sldChg chg="del">
        <pc:chgData name="Noble, Charlene" userId="21cc5328-f95a-4255-9338-702bb702e557" providerId="ADAL" clId="{BAF21B06-2610-4185-9B8F-4CE30EB1ED97}" dt="2026-09-01T21:35:33.993" v="1" actId="47"/>
        <pc:sldMkLst>
          <pc:docMk/>
          <pc:sldMk cId="923708492" sldId="2147482836"/>
        </pc:sldMkLst>
      </pc:sldChg>
      <pc:sldChg chg="del">
        <pc:chgData name="Noble, Charlene" userId="21cc5328-f95a-4255-9338-702bb702e557" providerId="ADAL" clId="{BAF21B06-2610-4185-9B8F-4CE30EB1ED97}" dt="2026-09-01T21:35:31.776" v="0" actId="47"/>
        <pc:sldMkLst>
          <pc:docMk/>
          <pc:sldMk cId="829707208" sldId="2147482844"/>
        </pc:sldMkLst>
      </pc:sldChg>
      <pc:sldChg chg="del">
        <pc:chgData name="Noble, Charlene" userId="21cc5328-f95a-4255-9338-702bb702e557" providerId="ADAL" clId="{BAF21B06-2610-4185-9B8F-4CE30EB1ED97}" dt="2026-09-01T21:35:31.776" v="0" actId="47"/>
        <pc:sldMkLst>
          <pc:docMk/>
          <pc:sldMk cId="3000718717" sldId="2147482849"/>
        </pc:sldMkLst>
      </pc:sldChg>
      <pc:sldChg chg="del">
        <pc:chgData name="Noble, Charlene" userId="21cc5328-f95a-4255-9338-702bb702e557" providerId="ADAL" clId="{BAF21B06-2610-4185-9B8F-4CE30EB1ED97}" dt="2026-09-01T21:35:31.776" v="0" actId="47"/>
        <pc:sldMkLst>
          <pc:docMk/>
          <pc:sldMk cId="881720346" sldId="2147482850"/>
        </pc:sldMkLst>
      </pc:sldChg>
      <pc:sldChg chg="del">
        <pc:chgData name="Noble, Charlene" userId="21cc5328-f95a-4255-9338-702bb702e557" providerId="ADAL" clId="{BAF21B06-2610-4185-9B8F-4CE30EB1ED97}" dt="2026-09-01T21:35:31.776" v="0" actId="47"/>
        <pc:sldMkLst>
          <pc:docMk/>
          <pc:sldMk cId="0" sldId="214748285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05EAE7C5-51DE-459F-9689-4A7D258BF6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3"/>
            <a:ext cx="5681980" cy="3696713"/>
          </a:xfrm>
          <a:prstGeom prst="rect">
            <a:avLst/>
          </a:prstGeom>
        </p:spPr>
        <p:txBody>
          <a:bodyPr vert="horz" lIns="94221" tIns="47111" rIns="94221" bIns="471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3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23F9D630-1CA1-4DDC-8910-4351CA0BD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05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F7059-A4A1-DF4F-0F07-36656F7E2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73387B-1046-5E71-0ABF-8A687B09B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F709DA-4735-B868-D791-C6DF605D2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10">
              <a:defRPr/>
            </a:pPr>
            <a:r>
              <a:rPr lang="en-US" b="1"/>
              <a:t>[TIMING 1 minute)</a:t>
            </a:r>
          </a:p>
          <a:p>
            <a:endParaRPr lang="en-US"/>
          </a:p>
          <a:p>
            <a:r>
              <a:rPr lang="en-US" b="1"/>
              <a:t>Script:</a:t>
            </a:r>
          </a:p>
          <a:p>
            <a:r>
              <a:rPr lang="en-US"/>
              <a:t>Before we wrap up, here are four ways to put this week’s skill into practice — pick whichever format fits your schedule. If you like to read, William Bridges’ book, Transitions: Making Sense of Life’s Changes, is the source for everything we covered today, and John Kotter’s Leading Change is a great companion. On LinkedIn Learning, there’s a short video, How to Have One-on-One Change Conversations — under four minutes — and a fuller course, Change Management Foundations, at about forty-five minutes. There’s also a quick article, 6 Strategies for Leading Through Uncertainty. And if you like to watch, Harvard Business has a curated collection of Short Videos on Change Management — each clip runs under three minutes. All of these, along with our Wellstar wellness and work-life resources, will be available on leadershipwellstar.com. And remember, team members can access LinkedIn Learning through Workday.</a:t>
            </a:r>
          </a:p>
          <a:p>
            <a:endParaRPr lang="en-US"/>
          </a:p>
          <a:p>
            <a:r>
              <a:rPr lang="en-US" b="1"/>
              <a:t>Facilitator notes:</a:t>
            </a:r>
          </a:p>
          <a:p>
            <a:r>
              <a:rPr lang="en-US"/>
              <a:t>Sample of Recommended Resources </a:t>
            </a:r>
            <a:r>
              <a:rPr lang="en-US" i="1"/>
              <a:t>All of these resources will be available on leadershipwellstar.com site</a:t>
            </a:r>
          </a:p>
          <a:p>
            <a:endParaRPr lang="en-US" i="1"/>
          </a:p>
          <a:p>
            <a:pPr defTabSz="942210">
              <a:defRPr/>
            </a:pPr>
            <a:r>
              <a:rPr lang="en-US" b="1"/>
              <a:t>"Leadership Tips for Navigating Uncertain Times"</a:t>
            </a:r>
            <a:r>
              <a:rPr lang="en-US"/>
              <a:t> — Harvard Division of Continuing Education (Oct 2025).</a:t>
            </a:r>
          </a:p>
          <a:p>
            <a:pPr defTabSz="942210">
              <a:defRPr/>
            </a:pPr>
            <a:r>
              <a:rPr lang="en-US"/>
              <a:t>https://professional.dce.harvard.edu/blog/leadership-tips-for-navigating-uncertain-times/</a:t>
            </a:r>
          </a:p>
          <a:p>
            <a:endParaRPr lang="en-US" i="1"/>
          </a:p>
          <a:p>
            <a:r>
              <a:rPr lang="en-US" b="1"/>
              <a:t>"6 Strategies for Leading Through Uncertainty"</a:t>
            </a:r>
            <a:r>
              <a:rPr lang="en-US"/>
              <a:t> — Harvard Business Review / Harvard Business Impact, by Rebecca Zucker &amp; Darin Rowell (Jun 2025)</a:t>
            </a:r>
          </a:p>
          <a:p>
            <a:pPr defTabSz="942210">
              <a:defRPr/>
            </a:pPr>
            <a:r>
              <a:rPr lang="en-US"/>
              <a:t>https://www.hbsp.harvard.edu/inspiring-minds/leading-through-uncertainty-higher-ed</a:t>
            </a:r>
          </a:p>
          <a:p>
            <a:endParaRPr lang="en-US" i="1"/>
          </a:p>
          <a:p>
            <a:r>
              <a:rPr lang="en-US" i="1"/>
              <a:t>Video:</a:t>
            </a:r>
          </a:p>
          <a:p>
            <a:r>
              <a:rPr lang="en-US" b="1"/>
              <a:t>Harvard Business "Short Videos on Change Management"</a:t>
            </a:r>
            <a:r>
              <a:rPr lang="en-US"/>
              <a:t> — a free curated collection where every clip runs </a:t>
            </a:r>
            <a:r>
              <a:rPr lang="en-US" b="1"/>
              <a:t>under 3 minutes</a:t>
            </a:r>
            <a:r>
              <a:rPr lang="en-US"/>
              <a:t>, matching your deck's micro-learning format. Two are especially on-topic:</a:t>
            </a:r>
          </a:p>
          <a:p>
            <a:pPr marL="647769" lvl="1" indent="-176665">
              <a:buFont typeface="Arial" panose="020B0604020202020204" pitchFamily="34" charset="0"/>
              <a:buChar char="•"/>
            </a:pPr>
            <a:r>
              <a:rPr lang="en-US" i="1"/>
              <a:t>"Help People Shift Their Thinking About a Change"</a:t>
            </a:r>
            <a:r>
              <a:rPr lang="en-US"/>
              <a:t> — Mark Bonchek (</a:t>
            </a:r>
            <a:r>
              <a:rPr lang="en-US" b="1"/>
              <a:t>2:49</a:t>
            </a:r>
            <a:r>
              <a:rPr lang="en-US"/>
              <a:t>)</a:t>
            </a:r>
          </a:p>
          <a:p>
            <a:pPr marL="647769" lvl="1" indent="-176665">
              <a:buFont typeface="Arial" panose="020B0604020202020204" pitchFamily="34" charset="0"/>
              <a:buChar char="•"/>
            </a:pPr>
            <a:r>
              <a:rPr lang="en-US" i="1"/>
              <a:t>"Using Metaphor to Guide Your Team Through Change"</a:t>
            </a:r>
            <a:r>
              <a:rPr lang="en-US"/>
              <a:t> — Lani Peterson (</a:t>
            </a:r>
            <a:r>
              <a:rPr lang="en-US" b="1"/>
              <a:t>2:04</a:t>
            </a:r>
            <a:r>
              <a:rPr lang="en-US"/>
              <a:t>)</a:t>
            </a:r>
          </a:p>
          <a:p>
            <a:pPr marL="647769" lvl="1" indent="-176665">
              <a:buFont typeface="Arial" panose="020B0604020202020204" pitchFamily="34" charset="0"/>
              <a:buChar char="•"/>
            </a:pPr>
            <a:r>
              <a:rPr lang="en-US"/>
              <a:t>Collection: https://www.hbsp.harvard.edu/catalog/collections/short-videos-on-change-management</a:t>
            </a:r>
          </a:p>
          <a:p>
            <a:endParaRPr lang="en-US" i="1"/>
          </a:p>
          <a:p>
            <a:r>
              <a:rPr lang="en-US" b="1" i="1"/>
              <a:t>[Next slide: What’s Next?]</a:t>
            </a:r>
          </a:p>
          <a:p>
            <a:endParaRPr lang="en-US" b="1" i="1"/>
          </a:p>
          <a:p>
            <a:endParaRPr lang="en-US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D2A7C-E76B-EE00-6F97-DB88267E73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10">
              <a:defRPr/>
            </a:pPr>
            <a:fld id="{48BD7271-FF14-4984-9DC6-3745F11E434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2210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99364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A5EB86-D40A-B54B-9474-4203EE0C0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C0B216-B9B8-1246-9907-1A5BAA6F8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" y="1477117"/>
            <a:ext cx="7866338" cy="1951883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4B5B5-B452-B84C-B7A9-E06616262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440" y="3521076"/>
            <a:ext cx="7866338" cy="69732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36BC09-DB87-3243-B88F-FB4C02A05E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35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86C37F-6EED-10E6-AA2C-7518F36A90F8}"/>
              </a:ext>
            </a:extLst>
          </p:cNvPr>
          <p:cNvSpPr/>
          <p:nvPr userDrawn="1"/>
        </p:nvSpPr>
        <p:spPr>
          <a:xfrm>
            <a:off x="0" y="0"/>
            <a:ext cx="12192000" cy="320000"/>
          </a:xfrm>
          <a:prstGeom prst="rect">
            <a:avLst/>
          </a:prstGeom>
          <a:gradFill>
            <a:gsLst>
              <a:gs pos="0">
                <a:srgbClr val="29A9C9"/>
              </a:gs>
              <a:gs pos="100000">
                <a:srgbClr val="6E2A8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95F906-2E0D-3745-84A4-92AC1C67C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80" y="365125"/>
            <a:ext cx="10937239" cy="1325563"/>
          </a:xfrm>
        </p:spPr>
        <p:txBody>
          <a:bodyPr>
            <a:normAutofit/>
          </a:bodyPr>
          <a:lstStyle>
            <a:lvl1pPr>
              <a:defRPr sz="4000" b="1" i="0">
                <a:solidFill>
                  <a:srgbClr val="6E2A8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DC083-FBCB-AB4A-8317-851347DB6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380" y="1825624"/>
            <a:ext cx="10937239" cy="3813175"/>
          </a:xfrm>
        </p:spPr>
        <p:txBody>
          <a:bodyPr/>
          <a:lstStyle>
            <a:lvl1pPr>
              <a:buClr>
                <a:srgbClr val="6E2A8E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6E2A8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buClr>
                <a:srgbClr val="6E2A8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6E2A8E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6E2A8E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484014-0E7E-AC43-BD62-9A311803D6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356350"/>
            <a:ext cx="12192000" cy="501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3DB588-9CEF-7740-BA51-00E5C35271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31440" y="6319774"/>
            <a:ext cx="1497999" cy="595198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1C6D617-43F2-F74F-BA60-FADD85DE27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8F94B43-6886-614B-8BC3-B50C5FCA0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5EF8395-D24B-7E41-9468-CC67B3C9E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90" name="OptCMini"/>
          <p:cNvGrpSpPr/>
          <p:nvPr userDrawn="1"/>
        </p:nvGrpSpPr>
        <p:grpSpPr>
          <a:xfrm>
            <a:off x="10650000" y="130000"/>
            <a:ext cx="1300000" cy="820000"/>
            <a:chOff x="0" y="0"/>
            <a:chExt cx="1300000" cy="820000"/>
          </a:xfrm>
        </p:grpSpPr>
        <p:sp>
          <p:nvSpPr>
            <p:cNvPr id="989" name="MDBg"/>
            <p:cNvSpPr/>
            <p:nvPr/>
          </p:nvSpPr>
          <p:spPr>
            <a:xfrm>
              <a:off x="0" y="0"/>
              <a:ext cx="1300000" cy="820000"/>
            </a:xfrm>
            <a:prstGeom prst="roundRect">
              <a:avLst>
                <a:gd name="adj" fmla="val 14000"/>
              </a:avLst>
            </a:prstGeom>
            <a:solidFill>
              <a:srgbClr val="EDF1F5"/>
            </a:solidFill>
            <a:ln w="6350">
              <a:solidFill>
                <a:srgbClr val="DCE3E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1" name="MD1"/>
            <p:cNvSpPr/>
            <p:nvPr/>
          </p:nvSpPr>
          <p:spPr>
            <a:xfrm>
              <a:off x="320000" y="140000"/>
              <a:ext cx="70000" cy="70000"/>
            </a:xfrm>
            <a:prstGeom prst="ellipse">
              <a:avLst/>
            </a:prstGeom>
            <a:solidFill>
              <a:srgbClr val="C9B3DD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2" name="MD2"/>
            <p:cNvSpPr/>
            <p:nvPr/>
          </p:nvSpPr>
          <p:spPr>
            <a:xfrm>
              <a:off x="450000" y="125000"/>
              <a:ext cx="100000" cy="100000"/>
            </a:xfrm>
            <a:prstGeom prst="ellipse">
              <a:avLst/>
            </a:prstGeom>
            <a:solidFill>
              <a:srgbClr val="29A9C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3" name="MD3"/>
            <p:cNvSpPr/>
            <p:nvPr/>
          </p:nvSpPr>
          <p:spPr>
            <a:xfrm>
              <a:off x="600000" y="110000"/>
              <a:ext cx="130000" cy="130000"/>
            </a:xfrm>
            <a:prstGeom prst="ellipse">
              <a:avLst/>
            </a:prstGeom>
            <a:solidFill>
              <a:srgbClr val="6E2A8E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4" name="MDA"/>
            <p:cNvSpPr/>
            <p:nvPr/>
          </p:nvSpPr>
          <p:spPr>
            <a:xfrm>
              <a:off x="780000" y="110000"/>
              <a:ext cx="130000" cy="130000"/>
            </a:xfrm>
            <a:prstGeom prst="rtTriangle">
              <a:avLst/>
            </a:prstGeom>
            <a:solidFill>
              <a:srgbClr val="0E72A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5" name="MDWord"/>
            <p:cNvSpPr txBox="1"/>
            <p:nvPr/>
          </p:nvSpPr>
          <p:spPr>
            <a:xfrm>
              <a:off x="40000" y="320000"/>
              <a:ext cx="1220000" cy="250000"/>
            </a:xfrm>
            <a:prstGeom prst="rect">
              <a:avLst/>
            </a:prstGeom>
            <a:noFill/>
          </p:spPr>
          <p:txBody>
            <a:bodyPr wrap="square" lIns="0" tIns="0" rIns="0" bIns="0" anchor="ctr"/>
            <a:lstStyle/>
            <a:p>
              <a:pPr algn="ctr"/>
              <a:r>
                <a:rPr lang="en-US" sz="1100" b="1">
                  <a:solidFill>
                    <a:srgbClr val="6E2A8E"/>
                  </a:solidFill>
                  <a:latin typeface="Arial Black" panose="020B0A04020102020204" pitchFamily="34" charset="0"/>
                </a:rPr>
                <a:t>LeaderSkill</a:t>
              </a:r>
            </a:p>
          </p:txBody>
        </p:sp>
        <p:sp>
          <p:nvSpPr>
            <p:cNvPr id="996" name="MDWord2"/>
            <p:cNvSpPr txBox="1"/>
            <p:nvPr/>
          </p:nvSpPr>
          <p:spPr>
            <a:xfrm>
              <a:off x="40000" y="580000"/>
              <a:ext cx="1220000" cy="200000"/>
            </a:xfrm>
            <a:prstGeom prst="rect">
              <a:avLst/>
            </a:prstGeom>
            <a:noFill/>
          </p:spPr>
          <p:txBody>
            <a:bodyPr wrap="square" lIns="0" tIns="0" rIns="0" bIns="0" anchor="ctr"/>
            <a:lstStyle/>
            <a:p>
              <a:pPr algn="ctr"/>
              <a:r>
                <a:rPr lang="en-US" sz="650" b="1" spc="500">
                  <a:solidFill>
                    <a:srgbClr val="29A9C9"/>
                  </a:solidFill>
                  <a:latin typeface="Arial"/>
                </a:rPr>
                <a:t>W E E K L 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5138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13C42-5161-B271-327A-5B2AF84A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1DEF10-D083-B4D5-AE9F-9A17F3F92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B44-1BB3-C44B-84E7-590C78DB5590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37A22E-8C36-EDF5-1424-75FBD27D8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CE97FF-009F-C995-FAC1-32247584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0E08-4A13-E843-887E-D535908D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81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8110B-8C3A-9840-85A5-7F99F62CB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24947"/>
            <a:ext cx="10515600" cy="2852737"/>
          </a:xfrm>
        </p:spPr>
        <p:txBody>
          <a:bodyPr anchor="b"/>
          <a:lstStyle>
            <a:lvl1pPr>
              <a:defRPr sz="6000" b="1" i="0">
                <a:solidFill>
                  <a:srgbClr val="804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06EC90-C9A9-4948-98B5-78E1C7CF5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004672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CE7F79-ECE6-2641-A3BA-25E989CC29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075680"/>
            <a:ext cx="12192000" cy="782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AB8DDE-5239-4E4E-903C-6B8E3F062C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8A33B5C-CE72-3542-BCE3-455F85E8E2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6800FEB-0694-CD41-BE8F-C7FCFAC9A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D8D94CA-BB2F-C54C-AC45-D1E0064C0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95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9BE4E-7796-CC4B-80A1-990D7FA9D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804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081C3-EE72-0E46-8484-9EC4E9F1AD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11649"/>
          </a:xfrm>
        </p:spPr>
        <p:txBody>
          <a:bodyPr/>
          <a:lstStyle>
            <a:lvl1pPr>
              <a:buClr>
                <a:srgbClr val="804BAB"/>
              </a:buClr>
              <a:defRPr/>
            </a:lvl1pPr>
            <a:lvl2pPr>
              <a:buClr>
                <a:srgbClr val="804BAB"/>
              </a:buClr>
              <a:defRPr/>
            </a:lvl2pPr>
            <a:lvl3pPr>
              <a:buClr>
                <a:srgbClr val="804BAB"/>
              </a:buClr>
              <a:defRPr/>
            </a:lvl3pPr>
            <a:lvl4pPr>
              <a:buClr>
                <a:srgbClr val="804BAB"/>
              </a:buClr>
              <a:defRPr/>
            </a:lvl4pPr>
            <a:lvl5pPr>
              <a:buClr>
                <a:srgbClr val="804BA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C3845-9664-0B40-89D3-F56FB8A60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11649"/>
          </a:xfrm>
        </p:spPr>
        <p:txBody>
          <a:bodyPr/>
          <a:lstStyle>
            <a:lvl1pPr>
              <a:buClr>
                <a:srgbClr val="804BAB"/>
              </a:buClr>
              <a:defRPr/>
            </a:lvl1pPr>
            <a:lvl2pPr>
              <a:buClr>
                <a:srgbClr val="804BAB"/>
              </a:buClr>
              <a:defRPr/>
            </a:lvl2pPr>
            <a:lvl3pPr>
              <a:buClr>
                <a:srgbClr val="804BAB"/>
              </a:buClr>
              <a:defRPr/>
            </a:lvl3pPr>
            <a:lvl4pPr>
              <a:buClr>
                <a:srgbClr val="804BAB"/>
              </a:buClr>
              <a:defRPr/>
            </a:lvl4pPr>
            <a:lvl5pPr>
              <a:buClr>
                <a:srgbClr val="804BA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87F8E7-2CE5-DF46-AA1A-16C8EDFF6E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075680"/>
            <a:ext cx="12192000" cy="782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2217BD-2891-D741-A60C-1F595CA680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7C12E1B-85A9-2948-9389-FC25A1BA1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290AB9C-5CB4-5842-996E-DF12EB24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FC72FB3-81B2-6242-B98F-26EBE9961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9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79D99-5E74-DF42-B356-804582AED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804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29DB1-95F0-7F46-B490-7F5C5748D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8A6E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F9506-7C2C-8847-82DC-6CA6CC4B6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89669"/>
          </a:xfrm>
        </p:spPr>
        <p:txBody>
          <a:bodyPr/>
          <a:lstStyle>
            <a:lvl1pPr>
              <a:buClr>
                <a:srgbClr val="804BAB"/>
              </a:buClr>
              <a:defRPr/>
            </a:lvl1pPr>
            <a:lvl2pPr>
              <a:buClr>
                <a:srgbClr val="804BAB"/>
              </a:buClr>
              <a:defRPr/>
            </a:lvl2pPr>
            <a:lvl3pPr>
              <a:buClr>
                <a:srgbClr val="804BAB"/>
              </a:buClr>
              <a:defRPr/>
            </a:lvl3pPr>
            <a:lvl4pPr>
              <a:buClr>
                <a:srgbClr val="804BAB"/>
              </a:buClr>
              <a:defRPr/>
            </a:lvl4pPr>
            <a:lvl5pPr>
              <a:buClr>
                <a:srgbClr val="804BA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E09FF6-AFB0-9542-ADF1-C7B7DFAE2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8A6E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8E4ED6-F419-5242-AA90-4D9D9EB477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89669"/>
          </a:xfrm>
        </p:spPr>
        <p:txBody>
          <a:bodyPr/>
          <a:lstStyle>
            <a:lvl1pPr>
              <a:buClr>
                <a:srgbClr val="804BAB"/>
              </a:buClr>
              <a:defRPr/>
            </a:lvl1pPr>
            <a:lvl2pPr>
              <a:buClr>
                <a:srgbClr val="804BAB"/>
              </a:buClr>
              <a:defRPr/>
            </a:lvl2pPr>
            <a:lvl3pPr>
              <a:buClr>
                <a:srgbClr val="804BAB"/>
              </a:buClr>
              <a:defRPr/>
            </a:lvl3pPr>
            <a:lvl4pPr>
              <a:buClr>
                <a:srgbClr val="804BAB"/>
              </a:buClr>
              <a:defRPr/>
            </a:lvl4pPr>
            <a:lvl5pPr>
              <a:buClr>
                <a:srgbClr val="804BA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A12E6A-82EC-C748-A905-F690228113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075680"/>
            <a:ext cx="12192000" cy="782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917F07-2B17-BC41-9427-D0759CE411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1E4368D-347D-4848-B182-CD16BCDC92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78DE158-4AF8-3F4A-BE78-6AB083758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BD7C3D1-836F-1D49-AF54-E80530A4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5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E9A8C-7908-CC4B-B862-462FF4781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804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C537C1-28FC-DE4B-BC27-A756AF109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075680"/>
            <a:ext cx="12192000" cy="7823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15D9D8-55AB-6A42-B246-DBE82466BF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37AF7D4-B32D-EB41-A864-B5B37E8626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0F37635-4E75-0F4B-8FB5-2E583319E3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5A37F6B-2D03-2349-BFAD-C1D436086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1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166F3E-B7F7-4940-A36E-114F13658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B44-1BB3-C44B-84E7-590C78DB5590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C96937-15A2-EB4D-97D4-6A6DCAB93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EAEE4-B883-9D49-8E0D-7E3E236D5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0E08-4A13-E843-887E-D535908D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82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2F29E-C376-C244-8ED5-8D6B55A83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>
                <a:solidFill>
                  <a:srgbClr val="804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B0022-3957-F042-9349-2DF8F3AC2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Clr>
                <a:srgbClr val="804BAB"/>
              </a:buClr>
              <a:defRPr sz="3200"/>
            </a:lvl1pPr>
            <a:lvl2pPr>
              <a:buClr>
                <a:srgbClr val="804BAB"/>
              </a:buClr>
              <a:defRPr sz="2800"/>
            </a:lvl2pPr>
            <a:lvl3pPr>
              <a:buClr>
                <a:srgbClr val="804BAB"/>
              </a:buClr>
              <a:defRPr sz="2400"/>
            </a:lvl3pPr>
            <a:lvl4pPr>
              <a:buClr>
                <a:srgbClr val="804BAB"/>
              </a:buClr>
              <a:defRPr sz="2000"/>
            </a:lvl4pPr>
            <a:lvl5pPr>
              <a:buClr>
                <a:srgbClr val="804BAB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21B82-D6E3-8F4F-9B52-9D67B277B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28A6E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432E0F-EC6F-B448-A195-931CD3E754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075680"/>
            <a:ext cx="12192000" cy="782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D52ACF-821B-6347-8B90-609EFF4DFB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23F8265-480F-C049-9CCF-11E8497514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B50A7CB-96E2-C74A-B7A3-338689F66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49191D9-229C-ED41-8851-FBF9651F4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70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58532-30EA-1542-A5A2-58DC0AB2A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>
                <a:solidFill>
                  <a:srgbClr val="804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D8448F-E6CC-1C47-835D-7E212C4030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69776-06C0-F54E-B234-3E423072DE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DD8E58-900F-8D4A-9CD6-9CFE3D2AEF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075680"/>
            <a:ext cx="12192000" cy="7823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720906-1BB8-FD45-AC50-62D224CE26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1F54B83-62ED-E04C-AE9E-A72F6768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CCDED62-F1B7-C04C-9DBA-C324C0FBD8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9CD9F5D-39EB-0A48-84AC-2FFF625E2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65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6ED0D-9468-D344-A314-35C57853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804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0C2C1-F0C3-D94F-A143-CB1F4BDB6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072052"/>
          </a:xfrm>
        </p:spPr>
        <p:txBody>
          <a:bodyPr vert="eaVert"/>
          <a:lstStyle>
            <a:lvl1pPr>
              <a:buClr>
                <a:srgbClr val="804BAB"/>
              </a:buClr>
              <a:defRPr/>
            </a:lvl1pPr>
            <a:lvl2pPr>
              <a:buClr>
                <a:srgbClr val="804BAB"/>
              </a:buClr>
              <a:defRPr/>
            </a:lvl2pPr>
            <a:lvl3pPr>
              <a:buClr>
                <a:srgbClr val="804BAB"/>
              </a:buClr>
              <a:defRPr/>
            </a:lvl3pPr>
            <a:lvl4pPr>
              <a:buClr>
                <a:srgbClr val="804BAB"/>
              </a:buClr>
              <a:defRPr/>
            </a:lvl4pPr>
            <a:lvl5pPr>
              <a:buClr>
                <a:srgbClr val="804BA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75B9F5-4232-114A-A86E-316C31AB67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075680"/>
            <a:ext cx="12192000" cy="782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969DF0-62AC-904F-8472-8DB82C48F6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5FBAFE-5835-074D-A1AC-3DD9B3BAA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61C02D7-41AC-5D48-89A2-836422135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C56D253-C4D0-E946-B5FE-08428B3309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32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6D7E04-9827-5447-BD74-AF92020294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450884"/>
          </a:xfrm>
        </p:spPr>
        <p:txBody>
          <a:bodyPr vert="eaVert"/>
          <a:lstStyle>
            <a:lvl1pPr>
              <a:defRPr b="1" i="0">
                <a:solidFill>
                  <a:srgbClr val="804B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0D45C1-4173-8640-9C03-E525C55FE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450884"/>
          </a:xfrm>
        </p:spPr>
        <p:txBody>
          <a:bodyPr vert="eaVert"/>
          <a:lstStyle>
            <a:lvl1pPr>
              <a:buClr>
                <a:srgbClr val="804BAB"/>
              </a:buClr>
              <a:defRPr/>
            </a:lvl1pPr>
            <a:lvl2pPr>
              <a:buClr>
                <a:srgbClr val="804BAB"/>
              </a:buClr>
              <a:defRPr/>
            </a:lvl2pPr>
            <a:lvl3pPr>
              <a:buClr>
                <a:srgbClr val="804BAB"/>
              </a:buClr>
              <a:defRPr/>
            </a:lvl3pPr>
            <a:lvl4pPr>
              <a:buClr>
                <a:srgbClr val="804BAB"/>
              </a:buClr>
              <a:defRPr/>
            </a:lvl4pPr>
            <a:lvl5pPr>
              <a:buClr>
                <a:srgbClr val="804BAB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D74C86-D2BC-4445-B90E-EABE89BBDA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6001" b="-1"/>
          <a:stretch/>
        </p:blipFill>
        <p:spPr>
          <a:xfrm>
            <a:off x="0" y="6075680"/>
            <a:ext cx="12192000" cy="782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54E4B1-529D-7E47-8937-B4843A2B78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240" y="6034202"/>
            <a:ext cx="2308783" cy="917346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8CF9A1A-9DC4-1A4E-ABB4-D59DB4C65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60880" y="6356350"/>
            <a:ext cx="1620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BCC8B44-1BB3-C44B-84E7-590C78DB5590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0EC0639-5161-7F4C-A138-C206DA397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2680" y="6356350"/>
            <a:ext cx="3550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FCCE95C-ADB2-EC4B-83D1-977A3F09F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7380" y="6356350"/>
            <a:ext cx="1252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DD70E08-4A13-E843-887E-D535908DF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3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86F2D0E6-232F-43E4-8EE3-9D340DA10B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9265610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404" imgH="405" progId="TCLayout.ActiveDocument.1">
                  <p:embed/>
                </p:oleObj>
              </mc:Choice>
              <mc:Fallback>
                <p:oleObj name="think-cell Slide" r:id="rId15" imgW="404" imgH="405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86F2D0E6-232F-43E4-8EE3-9D340DA10B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79ED78-972A-6E4F-9962-E1CAAF2E1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CBBF5-75A1-6A4C-8D45-76A99962D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FBA59-2EB1-1D40-97FB-B84D3DD0C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C8B44-1BB3-C44B-84E7-590C78DB5590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28C87-F5FC-EF49-8AD8-5DF77DA8B3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AC4C1-B3E8-1B40-BB55-5BC498AF3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70E08-4A13-E843-887E-D535908DF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2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yworkday.com/wellstar/learning/course/b364a36537e11001d0062c05263a0001?type=9882927d138b100019b928e75843018d" TargetMode="External"/><Relationship Id="rId3" Type="http://schemas.openxmlformats.org/officeDocument/2006/relationships/hyperlink" Target="https://www.amazon.com/Managing-Transitions-Making-Most-Change/dp/0738219657" TargetMode="External"/><Relationship Id="rId7" Type="http://schemas.openxmlformats.org/officeDocument/2006/relationships/hyperlink" Target="https://www.linkedin.com/learning-login/share?account=74654586&amp;forceAccount=false&amp;redirect=https%3A%2F%2Fwww.linkedin.com%2Flearning%2Fmanaging-organizational-change-for-managers-24838401%2Fthe-human-brain-on-change%3Ftrk%3Dshare_video_url%26shareId%3DXTsSzzCXTzSR%252Fr0lJnturA%253D%253D" TargetMode="Externa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learning-login/share?account=74654586&amp;forceAccount=false&amp;redirect=https%3A%2F%2Fwww.linkedin.com%2Flearning%2Fmanaging-organizational-change-for-managers-24838401%2Fpredictable-reactions-during-change%3Ftrk%3Dshare_video_url%26shareId%3DyJ7VSDiMTFSeeJu0tJJ%252FQQ%253D%253D" TargetMode="External"/><Relationship Id="rId11" Type="http://schemas.openxmlformats.org/officeDocument/2006/relationships/hyperlink" Target="https://www.hbsp.harvard.edu/catalog/collections/short-videos-on-change-management" TargetMode="External"/><Relationship Id="rId5" Type="http://schemas.openxmlformats.org/officeDocument/2006/relationships/hyperlink" Target="https://www.linkedin.com/learning-login/share?account=74654586&amp;forceAccount=false&amp;redirect=https%3A%2F%2Fwww.linkedin.com%2Flearning%2Fmanaging-organizational-change-for-managers-24838401%2Fthe-four-emotional-stages-of-change%3Ftrk%3Dshare_video_url%26shareId%3DXTsSzzCXTzSR%252Fr0lJnturA%253D%253D" TargetMode="External"/><Relationship Id="rId10" Type="http://schemas.openxmlformats.org/officeDocument/2006/relationships/hyperlink" Target="https://professional.dce.harvard.edu/blog/leadership-tips-for-navigating-uncertain-times/" TargetMode="External"/><Relationship Id="rId4" Type="http://schemas.openxmlformats.org/officeDocument/2006/relationships/hyperlink" Target="https://safe.menlosecurity.com/https:/www.amazon.com/Leading-Change-New-Preface-Author/dp/1422186431/ref=sr_1_1?crid=L69IV1K7SGYU&amp;dib=eyJ2IjoiMSJ9.XxJs5_fNbV3V9QrbQvaAhP0Qsk89KQCO6dik_KvOuKKBKHQOn7RIYtpPl_OI1Sz4W8g8msyeACqosaPJmaaDYF1rzAFpIRqIOqg32BT99EjrPfsdTdXQQz722fJrfwzwXsKyzPocQXV1Ee9lp6TrhaXmTYXh5tRRgFukYu-qleEeDtYM2JwwKvmRxtk7UhSmNtBKcaAm5BufIugXcEGN2VF-oC77fadV4128AibEuuA.5k0e4IKkk3CaRU4CbdJVOtBFaNt3CmJ22Jy4Bb9yW-A&amp;dib_tag=se&amp;keywords=leading+change+by+john+kotter&amp;qid=1782160060&amp;s=books&amp;sprefix=leading+change+by+john+kott%2Cstripbooks%2C321&amp;sr=1-1" TargetMode="External"/><Relationship Id="rId9" Type="http://schemas.openxmlformats.org/officeDocument/2006/relationships/hyperlink" Target="https://www.hbsp.harvard.edu/inspiring-minds/leading-through-uncertainty-higher-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A2110-28AF-3529-8A36-E0ACAEB0A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erBar">
            <a:extLst>
              <a:ext uri="{FF2B5EF4-FFF2-40B4-BE49-F238E27FC236}">
                <a16:creationId xmlns:a16="http://schemas.microsoft.com/office/drawing/2014/main" id="{8275AC7E-3976-B61A-2EB5-9646A72AC672}"/>
              </a:ext>
            </a:extLst>
          </p:cNvPr>
          <p:cNvSpPr/>
          <p:nvPr/>
        </p:nvSpPr>
        <p:spPr>
          <a:xfrm>
            <a:off x="0" y="0"/>
            <a:ext cx="12192000" cy="320000"/>
          </a:xfrm>
          <a:prstGeom prst="rect">
            <a:avLst/>
          </a:prstGeom>
          <a:gradFill>
            <a:gsLst>
              <a:gs pos="0">
                <a:srgbClr val="29A9C9"/>
              </a:gs>
              <a:gs pos="100000">
                <a:srgbClr val="6E2A8E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Eyebrow">
            <a:extLst>
              <a:ext uri="{FF2B5EF4-FFF2-40B4-BE49-F238E27FC236}">
                <a16:creationId xmlns:a16="http://schemas.microsoft.com/office/drawing/2014/main" id="{30001FEE-B4D2-DCF7-7344-EAD9D744809C}"/>
              </a:ext>
            </a:extLst>
          </p:cNvPr>
          <p:cNvSpPr txBox="1"/>
          <p:nvPr/>
        </p:nvSpPr>
        <p:spPr>
          <a:xfrm>
            <a:off x="457200" y="430000"/>
            <a:ext cx="11277600" cy="220000"/>
          </a:xfrm>
          <a:prstGeom prst="rect">
            <a:avLst/>
          </a:prstGeom>
          <a:noFill/>
        </p:spPr>
        <p:txBody>
          <a:bodyPr wrap="square" lIns="91440" tIns="45720" rIns="91440" bIns="45720" anchor="t"/>
          <a:lstStyle/>
          <a:p>
            <a:r>
              <a:rPr lang="en-US" sz="1100" b="1" spc="500">
                <a:solidFill>
                  <a:srgbClr val="29A9C9"/>
                </a:solidFill>
                <a:latin typeface="Arial"/>
              </a:rPr>
              <a:t>WEEK 7   •  SUPPORTING TEAMS THROUGH CHANGE AND LOSS</a:t>
            </a:r>
            <a:endParaRPr lang="en-US" sz="1100" b="1" spc="500">
              <a:solidFill>
                <a:srgbClr val="29A9C9"/>
              </a:solidFill>
              <a:latin typeface="Arial"/>
              <a:cs typeface="Arial"/>
            </a:endParaRPr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6E1D89C7-06A0-F339-A0CC-FD97E286A232}"/>
              </a:ext>
            </a:extLst>
          </p:cNvPr>
          <p:cNvSpPr txBox="1"/>
          <p:nvPr/>
        </p:nvSpPr>
        <p:spPr>
          <a:xfrm>
            <a:off x="457200" y="660000"/>
            <a:ext cx="9000000" cy="65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3600" b="1">
                <a:solidFill>
                  <a:srgbClr val="6E2A8E"/>
                </a:solidFill>
                <a:latin typeface="Arial"/>
              </a:rPr>
              <a:t>Recommended Resources</a:t>
            </a:r>
          </a:p>
        </p:txBody>
      </p:sp>
      <p:sp>
        <p:nvSpPr>
          <p:cNvPr id="14" name="AccentLine">
            <a:extLst>
              <a:ext uri="{FF2B5EF4-FFF2-40B4-BE49-F238E27FC236}">
                <a16:creationId xmlns:a16="http://schemas.microsoft.com/office/drawing/2014/main" id="{3BF8B52C-3A02-00C1-0262-BE341197408B}"/>
              </a:ext>
            </a:extLst>
          </p:cNvPr>
          <p:cNvSpPr/>
          <p:nvPr/>
        </p:nvSpPr>
        <p:spPr>
          <a:xfrm>
            <a:off x="457200" y="1280000"/>
            <a:ext cx="2400000" cy="40000"/>
          </a:xfrm>
          <a:prstGeom prst="rect">
            <a:avLst/>
          </a:prstGeom>
          <a:gradFill>
            <a:gsLst>
              <a:gs pos="0">
                <a:srgbClr val="C9B3DD"/>
              </a:gs>
              <a:gs pos="100000">
                <a:srgbClr val="29A9C9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BB89C61C-002B-E506-3785-8885E7CD6566}"/>
              </a:ext>
            </a:extLst>
          </p:cNvPr>
          <p:cNvSpPr txBox="1"/>
          <p:nvPr/>
        </p:nvSpPr>
        <p:spPr>
          <a:xfrm>
            <a:off x="457200" y="1370000"/>
            <a:ext cx="11277600" cy="38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1500" i="1">
                <a:solidFill>
                  <a:srgbClr val="595959"/>
                </a:solidFill>
                <a:latin typeface="Arial"/>
              </a:rPr>
              <a:t>Four ways to put this week’s skill into practice — pick the format that fits your schedule.</a:t>
            </a:r>
          </a:p>
        </p:txBody>
      </p:sp>
      <p:sp>
        <p:nvSpPr>
          <p:cNvPr id="100" name="Tile1-Card">
            <a:extLst>
              <a:ext uri="{FF2B5EF4-FFF2-40B4-BE49-F238E27FC236}">
                <a16:creationId xmlns:a16="http://schemas.microsoft.com/office/drawing/2014/main" id="{28EC7C7F-11C6-63C2-C29F-69A9AAC63DEA}"/>
              </a:ext>
            </a:extLst>
          </p:cNvPr>
          <p:cNvSpPr/>
          <p:nvPr/>
        </p:nvSpPr>
        <p:spPr>
          <a:xfrm>
            <a:off x="380000" y="1900000"/>
            <a:ext cx="2747000" cy="3380000"/>
          </a:xfrm>
          <a:prstGeom prst="roundRect">
            <a:avLst>
              <a:gd name="adj" fmla="val 5000"/>
            </a:avLst>
          </a:prstGeom>
          <a:solidFill>
            <a:srgbClr val="F6F1FA"/>
          </a:solidFill>
          <a:ln w="12700">
            <a:solidFill>
              <a:srgbClr val="C9B3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1" name="Tile1-IconBg">
            <a:extLst>
              <a:ext uri="{FF2B5EF4-FFF2-40B4-BE49-F238E27FC236}">
                <a16:creationId xmlns:a16="http://schemas.microsoft.com/office/drawing/2014/main" id="{185E0BA6-E94B-9DC4-19ED-687C120D866F}"/>
              </a:ext>
            </a:extLst>
          </p:cNvPr>
          <p:cNvSpPr/>
          <p:nvPr/>
        </p:nvSpPr>
        <p:spPr>
          <a:xfrm>
            <a:off x="540000" y="2040000"/>
            <a:ext cx="720000" cy="620000"/>
          </a:xfrm>
          <a:prstGeom prst="ellipse">
            <a:avLst/>
          </a:prstGeom>
          <a:solidFill>
            <a:srgbClr val="C9B3DD"/>
          </a:solidFill>
          <a:ln>
            <a:noFill/>
          </a:ln>
        </p:spPr>
        <p:txBody>
          <a:bodyPr wrap="square" anchor="ctr"/>
          <a:lstStyle/>
          <a:p>
            <a:pPr algn="ctr"/>
            <a:endParaRPr lang="en-US"/>
          </a:p>
        </p:txBody>
      </p:sp>
      <p:sp>
        <p:nvSpPr>
          <p:cNvPr id="102" name="Tile1-Label">
            <a:extLst>
              <a:ext uri="{FF2B5EF4-FFF2-40B4-BE49-F238E27FC236}">
                <a16:creationId xmlns:a16="http://schemas.microsoft.com/office/drawing/2014/main" id="{1C21430B-03E7-0F9A-EB87-190DC513B785}"/>
              </a:ext>
            </a:extLst>
          </p:cNvPr>
          <p:cNvSpPr txBox="1"/>
          <p:nvPr/>
        </p:nvSpPr>
        <p:spPr>
          <a:xfrm>
            <a:off x="540000" y="2760000"/>
            <a:ext cx="2447000" cy="3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1100" b="1" spc="400">
                <a:solidFill>
                  <a:srgbClr val="6E2A8E"/>
                </a:solidFill>
                <a:latin typeface="Arial"/>
              </a:rPr>
              <a:t>READ • BOOKS</a:t>
            </a:r>
          </a:p>
        </p:txBody>
      </p:sp>
      <p:sp>
        <p:nvSpPr>
          <p:cNvPr id="103" name="Tile1-Body">
            <a:extLst>
              <a:ext uri="{FF2B5EF4-FFF2-40B4-BE49-F238E27FC236}">
                <a16:creationId xmlns:a16="http://schemas.microsoft.com/office/drawing/2014/main" id="{EC1A7DE3-14D6-6E6B-5757-68213A2557F6}"/>
              </a:ext>
            </a:extLst>
          </p:cNvPr>
          <p:cNvSpPr txBox="1"/>
          <p:nvPr/>
        </p:nvSpPr>
        <p:spPr>
          <a:xfrm>
            <a:off x="540000" y="3060000"/>
            <a:ext cx="2447000" cy="21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1200" u="sng" dirty="0">
                <a:hlinkClick r:id="rId3"/>
              </a:rPr>
              <a:t>Managing Transitions: Making the Most of Change</a:t>
            </a:r>
            <a:endParaRPr lang="en-US" sz="1200" u="sng" dirty="0">
              <a:hlinkClick r:id="rId4"/>
            </a:endParaRPr>
          </a:p>
          <a:p>
            <a:r>
              <a:rPr lang="en-US" sz="1050" dirty="0"/>
              <a:t>by William Bridges &amp; Susan Bridges</a:t>
            </a:r>
            <a:endParaRPr lang="en-US" sz="1050" dirty="0">
              <a:hlinkClick r:id="rId4"/>
            </a:endParaRPr>
          </a:p>
          <a:p>
            <a:endParaRPr lang="en-US" sz="1050" dirty="0">
              <a:hlinkClick r:id="rId4"/>
            </a:endParaRPr>
          </a:p>
          <a:p>
            <a:r>
              <a:rPr lang="en-US" sz="1200" u="sng" dirty="0">
                <a:hlinkClick r:id="rId4"/>
              </a:rPr>
              <a:t>Leading Change</a:t>
            </a:r>
            <a:endParaRPr lang="en-US" sz="1200" dirty="0"/>
          </a:p>
          <a:p>
            <a:r>
              <a:rPr lang="en-US" sz="900" dirty="0"/>
              <a:t>by John Kotter</a:t>
            </a:r>
            <a:endParaRPr lang="en-US" sz="900" dirty="0">
              <a:hlinkClick r:id="rId4"/>
            </a:endParaRPr>
          </a:p>
          <a:p>
            <a:endParaRPr lang="en-US" sz="1000" i="1" dirty="0">
              <a:solidFill>
                <a:srgbClr val="595959"/>
              </a:solidFill>
              <a:latin typeface="Arial"/>
            </a:endParaRPr>
          </a:p>
        </p:txBody>
      </p:sp>
      <p:sp>
        <p:nvSpPr>
          <p:cNvPr id="200" name="Tile2-Card">
            <a:extLst>
              <a:ext uri="{FF2B5EF4-FFF2-40B4-BE49-F238E27FC236}">
                <a16:creationId xmlns:a16="http://schemas.microsoft.com/office/drawing/2014/main" id="{89176E00-B733-853F-B22B-5C0038EF1190}"/>
              </a:ext>
            </a:extLst>
          </p:cNvPr>
          <p:cNvSpPr/>
          <p:nvPr/>
        </p:nvSpPr>
        <p:spPr>
          <a:xfrm>
            <a:off x="3275000" y="1900000"/>
            <a:ext cx="2747000" cy="3380000"/>
          </a:xfrm>
          <a:prstGeom prst="roundRect">
            <a:avLst>
              <a:gd name="adj" fmla="val 5000"/>
            </a:avLst>
          </a:prstGeom>
          <a:solidFill>
            <a:srgbClr val="EAF6FA"/>
          </a:solidFill>
          <a:ln w="12700">
            <a:solidFill>
              <a:srgbClr val="29A9C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1" name="Tile2-IconBg">
            <a:extLst>
              <a:ext uri="{FF2B5EF4-FFF2-40B4-BE49-F238E27FC236}">
                <a16:creationId xmlns:a16="http://schemas.microsoft.com/office/drawing/2014/main" id="{1733D7DC-5BFD-7E75-7267-0F41B0DCACAA}"/>
              </a:ext>
            </a:extLst>
          </p:cNvPr>
          <p:cNvSpPr/>
          <p:nvPr/>
        </p:nvSpPr>
        <p:spPr>
          <a:xfrm>
            <a:off x="3435000" y="2040000"/>
            <a:ext cx="720000" cy="620000"/>
          </a:xfrm>
          <a:prstGeom prst="ellipse">
            <a:avLst/>
          </a:prstGeom>
          <a:solidFill>
            <a:srgbClr val="29A9C9"/>
          </a:solidFill>
          <a:ln>
            <a:noFill/>
          </a:ln>
        </p:spPr>
        <p:txBody>
          <a:bodyPr wrap="square" anchor="ctr"/>
          <a:lstStyle/>
          <a:p>
            <a:pPr algn="ctr"/>
            <a:endParaRPr lang="en-US"/>
          </a:p>
        </p:txBody>
      </p:sp>
      <p:sp>
        <p:nvSpPr>
          <p:cNvPr id="202" name="Tile2-Label">
            <a:extLst>
              <a:ext uri="{FF2B5EF4-FFF2-40B4-BE49-F238E27FC236}">
                <a16:creationId xmlns:a16="http://schemas.microsoft.com/office/drawing/2014/main" id="{8C1B9A36-8057-08B4-7959-F57E2F2FCC93}"/>
              </a:ext>
            </a:extLst>
          </p:cNvPr>
          <p:cNvSpPr txBox="1"/>
          <p:nvPr/>
        </p:nvSpPr>
        <p:spPr>
          <a:xfrm>
            <a:off x="3435000" y="2760000"/>
            <a:ext cx="2447000" cy="3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1100" b="1" spc="400">
                <a:solidFill>
                  <a:srgbClr val="0E72A6"/>
                </a:solidFill>
                <a:latin typeface="Arial"/>
              </a:rPr>
              <a:t>LEARN • LINKEDIN</a:t>
            </a:r>
          </a:p>
        </p:txBody>
      </p:sp>
      <p:sp>
        <p:nvSpPr>
          <p:cNvPr id="203" name="Tile2-Body">
            <a:extLst>
              <a:ext uri="{FF2B5EF4-FFF2-40B4-BE49-F238E27FC236}">
                <a16:creationId xmlns:a16="http://schemas.microsoft.com/office/drawing/2014/main" id="{2721B749-AE62-5048-0F9E-40F2AF23DC9C}"/>
              </a:ext>
            </a:extLst>
          </p:cNvPr>
          <p:cNvSpPr txBox="1"/>
          <p:nvPr/>
        </p:nvSpPr>
        <p:spPr>
          <a:xfrm>
            <a:off x="3435000" y="3060000"/>
            <a:ext cx="2587000" cy="21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1100" u="sng" dirty="0">
                <a:hlinkClick r:id="rId5"/>
              </a:rPr>
              <a:t>The Four Emotional Stages of Change</a:t>
            </a:r>
            <a:r>
              <a:rPr lang="en-US" sz="1100" u="sng" dirty="0">
                <a:solidFill>
                  <a:srgbClr val="0070C0"/>
                </a:solidFill>
              </a:rPr>
              <a:t>*</a:t>
            </a:r>
          </a:p>
          <a:p>
            <a:r>
              <a:rPr lang="en-US" sz="1100" i="1" dirty="0"/>
              <a:t>5 min</a:t>
            </a:r>
          </a:p>
          <a:p>
            <a:endParaRPr lang="en-US" sz="700" i="1" dirty="0"/>
          </a:p>
          <a:p>
            <a:r>
              <a:rPr lang="en-US" sz="1100" u="sng" dirty="0">
                <a:hlinkClick r:id="rId6"/>
              </a:rPr>
              <a:t>Predictable Reactions During Change</a:t>
            </a:r>
            <a:r>
              <a:rPr lang="en-US" sz="1100" u="sng" dirty="0">
                <a:solidFill>
                  <a:srgbClr val="0070C0"/>
                </a:solidFill>
              </a:rPr>
              <a:t>*</a:t>
            </a:r>
            <a:endParaRPr lang="en-US" sz="1100" dirty="0">
              <a:solidFill>
                <a:srgbClr val="0070C0"/>
              </a:solidFill>
            </a:endParaRPr>
          </a:p>
          <a:p>
            <a:r>
              <a:rPr lang="en-US" sz="1100" i="1" dirty="0"/>
              <a:t>4 min</a:t>
            </a:r>
          </a:p>
          <a:p>
            <a:endParaRPr lang="en-US" sz="700" i="1" dirty="0"/>
          </a:p>
          <a:p>
            <a:r>
              <a:rPr lang="en-US" sz="1100" u="sng" dirty="0">
                <a:hlinkClick r:id="rId7"/>
              </a:rPr>
              <a:t>The Human Brain on Change</a:t>
            </a:r>
            <a:r>
              <a:rPr lang="en-US" sz="1100" u="sng" dirty="0">
                <a:solidFill>
                  <a:srgbClr val="0070C0"/>
                </a:solidFill>
              </a:rPr>
              <a:t>*</a:t>
            </a:r>
            <a:endParaRPr lang="en-US" sz="1100" dirty="0"/>
          </a:p>
          <a:p>
            <a:r>
              <a:rPr lang="en-US" sz="1100" i="1" dirty="0"/>
              <a:t>4 min</a:t>
            </a:r>
          </a:p>
          <a:p>
            <a:endParaRPr lang="en-US" sz="1100" i="1" dirty="0"/>
          </a:p>
          <a:p>
            <a:r>
              <a:rPr lang="en-US" sz="1100" i="1" dirty="0"/>
              <a:t>*</a:t>
            </a:r>
            <a:r>
              <a:rPr lang="en-US" sz="1100" dirty="0"/>
              <a:t> Module within Course: </a:t>
            </a:r>
            <a:r>
              <a:rPr lang="en-US" sz="1100" dirty="0">
                <a:hlinkClick r:id="rId8"/>
              </a:rPr>
              <a:t>Managing Organizational Change for Managers</a:t>
            </a:r>
            <a:endParaRPr lang="en-US" sz="1100" i="1" dirty="0"/>
          </a:p>
        </p:txBody>
      </p:sp>
      <p:sp>
        <p:nvSpPr>
          <p:cNvPr id="300" name="Tile3-Card">
            <a:extLst>
              <a:ext uri="{FF2B5EF4-FFF2-40B4-BE49-F238E27FC236}">
                <a16:creationId xmlns:a16="http://schemas.microsoft.com/office/drawing/2014/main" id="{BB5F80D1-C5D1-800E-702A-010A5FF42BBF}"/>
              </a:ext>
            </a:extLst>
          </p:cNvPr>
          <p:cNvSpPr/>
          <p:nvPr/>
        </p:nvSpPr>
        <p:spPr>
          <a:xfrm>
            <a:off x="6170000" y="1900000"/>
            <a:ext cx="2747000" cy="3380000"/>
          </a:xfrm>
          <a:prstGeom prst="roundRect">
            <a:avLst>
              <a:gd name="adj" fmla="val 5000"/>
            </a:avLst>
          </a:prstGeom>
          <a:solidFill>
            <a:srgbClr val="EAF1F8"/>
          </a:solidFill>
          <a:ln w="12700">
            <a:solidFill>
              <a:srgbClr val="0E72A6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01" name="Tile3-IconBg">
            <a:extLst>
              <a:ext uri="{FF2B5EF4-FFF2-40B4-BE49-F238E27FC236}">
                <a16:creationId xmlns:a16="http://schemas.microsoft.com/office/drawing/2014/main" id="{BEEA067C-1714-F829-96FA-2F7346F6938E}"/>
              </a:ext>
            </a:extLst>
          </p:cNvPr>
          <p:cNvSpPr/>
          <p:nvPr/>
        </p:nvSpPr>
        <p:spPr>
          <a:xfrm>
            <a:off x="6330000" y="2040000"/>
            <a:ext cx="720000" cy="620000"/>
          </a:xfrm>
          <a:prstGeom prst="ellipse">
            <a:avLst/>
          </a:prstGeom>
          <a:solidFill>
            <a:srgbClr val="0E72A6"/>
          </a:solidFill>
          <a:ln>
            <a:noFill/>
          </a:ln>
        </p:spPr>
        <p:txBody>
          <a:bodyPr wrap="square" anchor="ctr"/>
          <a:lstStyle/>
          <a:p>
            <a:pPr algn="ctr"/>
            <a:endParaRPr lang="en-US"/>
          </a:p>
        </p:txBody>
      </p:sp>
      <p:sp>
        <p:nvSpPr>
          <p:cNvPr id="302" name="Tile3-Label">
            <a:extLst>
              <a:ext uri="{FF2B5EF4-FFF2-40B4-BE49-F238E27FC236}">
                <a16:creationId xmlns:a16="http://schemas.microsoft.com/office/drawing/2014/main" id="{6C3C07C7-15FC-A987-B146-156F27592F5B}"/>
              </a:ext>
            </a:extLst>
          </p:cNvPr>
          <p:cNvSpPr txBox="1"/>
          <p:nvPr/>
        </p:nvSpPr>
        <p:spPr>
          <a:xfrm>
            <a:off x="6330000" y="2760000"/>
            <a:ext cx="2447000" cy="3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1100" b="1" spc="400">
                <a:solidFill>
                  <a:srgbClr val="0E72A6"/>
                </a:solidFill>
                <a:latin typeface="Arial"/>
              </a:rPr>
              <a:t>ARTICLES • READ</a:t>
            </a:r>
          </a:p>
        </p:txBody>
      </p:sp>
      <p:sp>
        <p:nvSpPr>
          <p:cNvPr id="303" name="Tile3-Body">
            <a:extLst>
              <a:ext uri="{FF2B5EF4-FFF2-40B4-BE49-F238E27FC236}">
                <a16:creationId xmlns:a16="http://schemas.microsoft.com/office/drawing/2014/main" id="{BEB73995-2C98-51D5-B855-4FEF8EF16B46}"/>
              </a:ext>
            </a:extLst>
          </p:cNvPr>
          <p:cNvSpPr txBox="1"/>
          <p:nvPr/>
        </p:nvSpPr>
        <p:spPr>
          <a:xfrm>
            <a:off x="6330000" y="3060000"/>
            <a:ext cx="2447000" cy="2100000"/>
          </a:xfrm>
          <a:prstGeom prst="rect">
            <a:avLst/>
          </a:prstGeom>
          <a:noFill/>
        </p:spPr>
        <p:txBody>
          <a:bodyPr wrap="square" anchor="t"/>
          <a:lstStyle/>
          <a:p>
            <a:pPr lvl="0"/>
            <a:r>
              <a:rPr lang="en-US" sz="1200" dirty="0">
                <a:hlinkClick r:id="rId9"/>
              </a:rPr>
              <a:t>6 Strategies for Leading Through Uncertainty</a:t>
            </a:r>
          </a:p>
          <a:p>
            <a:r>
              <a:rPr lang="en-US" sz="900" i="1" dirty="0">
                <a:solidFill>
                  <a:srgbClr val="595959"/>
                </a:solidFill>
              </a:rPr>
              <a:t>Rebecca Zucker &amp; Darin Rowell · Harvard Business Review, 2025 · 6 min.</a:t>
            </a:r>
          </a:p>
          <a:p>
            <a:endParaRPr lang="en-US" sz="800" i="1" dirty="0">
              <a:solidFill>
                <a:srgbClr val="595959"/>
              </a:solidFill>
            </a:endParaRPr>
          </a:p>
          <a:p>
            <a:pPr lvl="0"/>
            <a:r>
              <a:rPr lang="en-US" sz="1200" dirty="0">
                <a:hlinkClick r:id="rId10"/>
              </a:rPr>
              <a:t>Leadership Tips for Navigating Uncertain Times</a:t>
            </a:r>
          </a:p>
          <a:p>
            <a:r>
              <a:rPr lang="en-US" sz="900" i="1" dirty="0">
                <a:solidFill>
                  <a:srgbClr val="595959"/>
                </a:solidFill>
              </a:rPr>
              <a:t>Harvard Division of Continuing Education · Oct 2025 · 4 min.</a:t>
            </a:r>
          </a:p>
        </p:txBody>
      </p:sp>
      <p:sp>
        <p:nvSpPr>
          <p:cNvPr id="400" name="Tile4-Card">
            <a:extLst>
              <a:ext uri="{FF2B5EF4-FFF2-40B4-BE49-F238E27FC236}">
                <a16:creationId xmlns:a16="http://schemas.microsoft.com/office/drawing/2014/main" id="{4FD4A52F-CB90-2F06-A72E-82697F1C1DF6}"/>
              </a:ext>
            </a:extLst>
          </p:cNvPr>
          <p:cNvSpPr/>
          <p:nvPr/>
        </p:nvSpPr>
        <p:spPr>
          <a:xfrm>
            <a:off x="9065000" y="1900000"/>
            <a:ext cx="2747000" cy="3380000"/>
          </a:xfrm>
          <a:prstGeom prst="roundRect">
            <a:avLst>
              <a:gd name="adj" fmla="val 5000"/>
            </a:avLst>
          </a:prstGeom>
          <a:solidFill>
            <a:srgbClr val="F2EAF6"/>
          </a:solidFill>
          <a:ln w="12700">
            <a:solidFill>
              <a:srgbClr val="6E2A8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1" name="Tile4-IconBg">
            <a:extLst>
              <a:ext uri="{FF2B5EF4-FFF2-40B4-BE49-F238E27FC236}">
                <a16:creationId xmlns:a16="http://schemas.microsoft.com/office/drawing/2014/main" id="{EDAE2294-BD4A-7782-84EE-53FD077109F1}"/>
              </a:ext>
            </a:extLst>
          </p:cNvPr>
          <p:cNvSpPr/>
          <p:nvPr/>
        </p:nvSpPr>
        <p:spPr>
          <a:xfrm>
            <a:off x="9225000" y="2040000"/>
            <a:ext cx="720000" cy="620000"/>
          </a:xfrm>
          <a:prstGeom prst="ellipse">
            <a:avLst/>
          </a:prstGeom>
          <a:solidFill>
            <a:srgbClr val="6E2A8E"/>
          </a:solidFill>
          <a:ln>
            <a:noFill/>
          </a:ln>
        </p:spPr>
        <p:txBody>
          <a:bodyPr wrap="square" anchor="ctr"/>
          <a:lstStyle/>
          <a:p>
            <a:pPr algn="ctr"/>
            <a:endParaRPr lang="en-US"/>
          </a:p>
        </p:txBody>
      </p:sp>
      <p:sp>
        <p:nvSpPr>
          <p:cNvPr id="402" name="Tile4-Label">
            <a:extLst>
              <a:ext uri="{FF2B5EF4-FFF2-40B4-BE49-F238E27FC236}">
                <a16:creationId xmlns:a16="http://schemas.microsoft.com/office/drawing/2014/main" id="{C3D9D62D-BAC6-EE7C-3EF5-FD50C04C8543}"/>
              </a:ext>
            </a:extLst>
          </p:cNvPr>
          <p:cNvSpPr txBox="1"/>
          <p:nvPr/>
        </p:nvSpPr>
        <p:spPr>
          <a:xfrm>
            <a:off x="9225000" y="2760000"/>
            <a:ext cx="2447000" cy="3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1100" b="1" spc="400">
                <a:solidFill>
                  <a:srgbClr val="6E2A8E"/>
                </a:solidFill>
                <a:latin typeface="Arial"/>
              </a:rPr>
              <a:t>WATCH • VIDEOS</a:t>
            </a:r>
          </a:p>
        </p:txBody>
      </p:sp>
      <p:sp>
        <p:nvSpPr>
          <p:cNvPr id="403" name="Tile4-Body">
            <a:extLst>
              <a:ext uri="{FF2B5EF4-FFF2-40B4-BE49-F238E27FC236}">
                <a16:creationId xmlns:a16="http://schemas.microsoft.com/office/drawing/2014/main" id="{A40C481B-57BD-FB0D-EC03-66F621F7C52B}"/>
              </a:ext>
            </a:extLst>
          </p:cNvPr>
          <p:cNvSpPr txBox="1"/>
          <p:nvPr/>
        </p:nvSpPr>
        <p:spPr>
          <a:xfrm>
            <a:off x="9225000" y="3060000"/>
            <a:ext cx="2447000" cy="210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1200" dirty="0">
                <a:solidFill>
                  <a:srgbClr val="1A1A1A"/>
                </a:solidFill>
                <a:latin typeface="Arial"/>
                <a:hlinkClick r:id="rId11"/>
              </a:rPr>
              <a:t>Short Videos on Change Management</a:t>
            </a:r>
          </a:p>
          <a:p>
            <a:r>
              <a:rPr lang="en-US" sz="900" i="1" dirty="0">
                <a:solidFill>
                  <a:srgbClr val="595959"/>
                </a:solidFill>
                <a:latin typeface="Arial"/>
              </a:rPr>
              <a:t>Harvard Business · curated collection</a:t>
            </a:r>
          </a:p>
          <a:p>
            <a:r>
              <a:rPr lang="en-US" sz="900" i="1" dirty="0">
                <a:solidFill>
                  <a:srgbClr val="595959"/>
                </a:solidFill>
                <a:latin typeface="Arial"/>
              </a:rPr>
              <a:t>Each clip under 3 min.</a:t>
            </a:r>
          </a:p>
        </p:txBody>
      </p:sp>
      <p:sp>
        <p:nvSpPr>
          <p:cNvPr id="1041" name="Ico1-PageL">
            <a:extLst>
              <a:ext uri="{FF2B5EF4-FFF2-40B4-BE49-F238E27FC236}">
                <a16:creationId xmlns:a16="http://schemas.microsoft.com/office/drawing/2014/main" id="{1D252124-946C-1188-64A5-BC2BCCD2B2CC}"/>
              </a:ext>
            </a:extLst>
          </p:cNvPr>
          <p:cNvSpPr/>
          <p:nvPr/>
        </p:nvSpPr>
        <p:spPr>
          <a:xfrm>
            <a:off x="690000" y="2200000"/>
            <a:ext cx="420000" cy="300000"/>
          </a:xfrm>
          <a:custGeom>
            <a:avLst/>
            <a:gdLst/>
            <a:ahLst/>
            <a:cxnLst/>
            <a:rect l="0" t="0" r="0" b="0"/>
            <a:pathLst>
              <a:path w="420000" h="300000">
                <a:moveTo>
                  <a:pt x="35000" y="80000"/>
                </a:moveTo>
                <a:lnTo>
                  <a:pt x="200000" y="120000"/>
                </a:lnTo>
                <a:lnTo>
                  <a:pt x="200000" y="265000"/>
                </a:lnTo>
                <a:lnTo>
                  <a:pt x="35000" y="235000"/>
                </a:lnTo>
                <a:close/>
              </a:path>
            </a:pathLst>
          </a:custGeom>
          <a:solidFill>
            <a:srgbClr val="6E2A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2" name="Ico1-PageR">
            <a:extLst>
              <a:ext uri="{FF2B5EF4-FFF2-40B4-BE49-F238E27FC236}">
                <a16:creationId xmlns:a16="http://schemas.microsoft.com/office/drawing/2014/main" id="{4A27BD13-C192-2553-9025-B1609BF1AB2F}"/>
              </a:ext>
            </a:extLst>
          </p:cNvPr>
          <p:cNvSpPr/>
          <p:nvPr/>
        </p:nvSpPr>
        <p:spPr>
          <a:xfrm>
            <a:off x="690000" y="2200000"/>
            <a:ext cx="420000" cy="300000"/>
          </a:xfrm>
          <a:custGeom>
            <a:avLst/>
            <a:gdLst/>
            <a:ahLst/>
            <a:cxnLst/>
            <a:rect l="0" t="0" r="0" b="0"/>
            <a:pathLst>
              <a:path w="420000" h="300000">
                <a:moveTo>
                  <a:pt x="385000" y="80000"/>
                </a:moveTo>
                <a:lnTo>
                  <a:pt x="220000" y="120000"/>
                </a:lnTo>
                <a:lnTo>
                  <a:pt x="220000" y="265000"/>
                </a:lnTo>
                <a:lnTo>
                  <a:pt x="385000" y="235000"/>
                </a:lnTo>
                <a:close/>
              </a:path>
            </a:pathLst>
          </a:custGeom>
          <a:solidFill>
            <a:srgbClr val="6E2A8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" name="WellstarStrip">
            <a:extLst>
              <a:ext uri="{FF2B5EF4-FFF2-40B4-BE49-F238E27FC236}">
                <a16:creationId xmlns:a16="http://schemas.microsoft.com/office/drawing/2014/main" id="{0833F465-8C0D-790C-7FEA-698DA2690ADD}"/>
              </a:ext>
            </a:extLst>
          </p:cNvPr>
          <p:cNvSpPr/>
          <p:nvPr/>
        </p:nvSpPr>
        <p:spPr>
          <a:xfrm>
            <a:off x="380000" y="5440000"/>
            <a:ext cx="11432000" cy="860000"/>
          </a:xfrm>
          <a:prstGeom prst="roundRect">
            <a:avLst>
              <a:gd name="adj" fmla="val 6000"/>
            </a:avLst>
          </a:prstGeom>
          <a:gradFill>
            <a:gsLst>
              <a:gs pos="0">
                <a:srgbClr val="6E2A8E"/>
              </a:gs>
              <a:gs pos="60000">
                <a:srgbClr val="0E72A6"/>
              </a:gs>
              <a:gs pos="100000">
                <a:srgbClr val="29A9C9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1" name="WellstarLabel">
            <a:extLst>
              <a:ext uri="{FF2B5EF4-FFF2-40B4-BE49-F238E27FC236}">
                <a16:creationId xmlns:a16="http://schemas.microsoft.com/office/drawing/2014/main" id="{AA618ADF-C041-39A6-2118-82F5065868FA}"/>
              </a:ext>
            </a:extLst>
          </p:cNvPr>
          <p:cNvSpPr txBox="1"/>
          <p:nvPr/>
        </p:nvSpPr>
        <p:spPr>
          <a:xfrm>
            <a:off x="600000" y="5480000"/>
            <a:ext cx="3491424" cy="780000"/>
          </a:xfrm>
          <a:prstGeom prst="rect">
            <a:avLst/>
          </a:prstGeom>
          <a:noFill/>
        </p:spPr>
        <p:txBody>
          <a:bodyPr wrap="square" anchor="ctr"/>
          <a:lstStyle/>
          <a:p>
            <a:r>
              <a:rPr lang="en-US" sz="1000" b="1" spc="400">
                <a:solidFill>
                  <a:srgbClr val="C9B3DD"/>
                </a:solidFill>
                <a:latin typeface="Arial"/>
              </a:rPr>
              <a:t>WELLSTAR RESOURCES</a:t>
            </a:r>
          </a:p>
          <a:p>
            <a:pPr>
              <a:spcBef>
                <a:spcPts val="200"/>
              </a:spcBef>
            </a:pPr>
            <a:r>
              <a:rPr lang="en-US" sz="1300" b="1">
                <a:solidFill>
                  <a:srgbClr val="FFFFFF"/>
                </a:solidFill>
                <a:latin typeface="Arial"/>
              </a:rPr>
              <a:t>Wellness &amp; Work Life Resources</a:t>
            </a:r>
          </a:p>
        </p:txBody>
      </p:sp>
      <p:sp>
        <p:nvSpPr>
          <p:cNvPr id="502" name="WellstarBody">
            <a:extLst>
              <a:ext uri="{FF2B5EF4-FFF2-40B4-BE49-F238E27FC236}">
                <a16:creationId xmlns:a16="http://schemas.microsoft.com/office/drawing/2014/main" id="{385A64D0-078A-55E0-2D4A-ABA2D9FA6782}"/>
              </a:ext>
            </a:extLst>
          </p:cNvPr>
          <p:cNvSpPr txBox="1"/>
          <p:nvPr/>
        </p:nvSpPr>
        <p:spPr>
          <a:xfrm>
            <a:off x="3850000" y="5480000"/>
            <a:ext cx="7128614" cy="780000"/>
          </a:xfrm>
          <a:prstGeom prst="rect">
            <a:avLst/>
          </a:prstGeom>
          <a:noFill/>
        </p:spPr>
        <p:txBody>
          <a:bodyPr wrap="square" anchor="ctr"/>
          <a:lstStyle/>
          <a:p>
            <a:r>
              <a:rPr lang="en-US" sz="1050">
                <a:solidFill>
                  <a:srgbClr val="FFFFFF"/>
                </a:solidFill>
                <a:latin typeface="Arial"/>
              </a:rPr>
              <a:t>Wellness Consultants  •  SpringHealth (EAP)  •  wellstarconcierge.com  •  Headspace  •  Sharecare</a:t>
            </a:r>
          </a:p>
          <a:p>
            <a:pPr>
              <a:spcBef>
                <a:spcPts val="300"/>
              </a:spcBef>
            </a:pPr>
            <a:r>
              <a:rPr lang="en-US" sz="900" i="1">
                <a:solidFill>
                  <a:srgbClr val="C9B3DD"/>
                </a:solidFill>
                <a:latin typeface="Arial"/>
              </a:rPr>
              <a:t>Leader Fundamentals: Leading Change  •  leadershipwellstar.com  •  employeewellness@wellstar.org</a:t>
            </a:r>
          </a:p>
        </p:txBody>
      </p:sp>
      <p:sp>
        <p:nvSpPr>
          <p:cNvPr id="600" name="Hidden">
            <a:extLst>
              <a:ext uri="{FF2B5EF4-FFF2-40B4-BE49-F238E27FC236}">
                <a16:creationId xmlns:a16="http://schemas.microsoft.com/office/drawing/2014/main" id="{9984753D-54F8-4145-BE43-4BA95005FAA5}"/>
              </a:ext>
            </a:extLst>
          </p:cNvPr>
          <p:cNvSpPr txBox="1"/>
          <p:nvPr/>
        </p:nvSpPr>
        <p:spPr>
          <a:xfrm>
            <a:off x="166000" y="6369900"/>
            <a:ext cx="11432000" cy="360000"/>
          </a:xfrm>
          <a:prstGeom prst="rect">
            <a:avLst/>
          </a:prstGeom>
          <a:noFill/>
        </p:spPr>
        <p:txBody>
          <a:bodyPr wrap="square" anchor="t"/>
          <a:lstStyle/>
          <a:p>
            <a:r>
              <a:rPr lang="en-US" sz="900" i="1">
                <a:solidFill>
                  <a:schemeClr val="bg1"/>
                </a:solidFill>
                <a:latin typeface="Arial"/>
              </a:rPr>
              <a:t>Sampling of recommendations • Questions? Contact Leadership Development at lead@wellstar.org • Wellstar team members can access LinkedIn Learning through Workday</a:t>
            </a:r>
          </a:p>
        </p:txBody>
      </p:sp>
      <p:grpSp>
        <p:nvGrpSpPr>
          <p:cNvPr id="990" name="OptCMini">
            <a:extLst>
              <a:ext uri="{FF2B5EF4-FFF2-40B4-BE49-F238E27FC236}">
                <a16:creationId xmlns:a16="http://schemas.microsoft.com/office/drawing/2014/main" id="{230EAA91-F3D9-CE78-6E95-D8947BFD6B91}"/>
              </a:ext>
            </a:extLst>
          </p:cNvPr>
          <p:cNvGrpSpPr/>
          <p:nvPr/>
        </p:nvGrpSpPr>
        <p:grpSpPr>
          <a:xfrm>
            <a:off x="10650000" y="130000"/>
            <a:ext cx="1300000" cy="820000"/>
            <a:chOff x="0" y="0"/>
            <a:chExt cx="1300000" cy="820000"/>
          </a:xfrm>
        </p:grpSpPr>
        <p:sp>
          <p:nvSpPr>
            <p:cNvPr id="989" name="MDBg">
              <a:extLst>
                <a:ext uri="{FF2B5EF4-FFF2-40B4-BE49-F238E27FC236}">
                  <a16:creationId xmlns:a16="http://schemas.microsoft.com/office/drawing/2014/main" id="{DAB6F35A-0894-11C3-0635-32C20DD5B12B}"/>
                </a:ext>
              </a:extLst>
            </p:cNvPr>
            <p:cNvSpPr/>
            <p:nvPr/>
          </p:nvSpPr>
          <p:spPr>
            <a:xfrm>
              <a:off x="0" y="0"/>
              <a:ext cx="1300000" cy="820000"/>
            </a:xfrm>
            <a:prstGeom prst="roundRect">
              <a:avLst>
                <a:gd name="adj" fmla="val 14000"/>
              </a:avLst>
            </a:prstGeom>
            <a:solidFill>
              <a:srgbClr val="FFFFFF"/>
            </a:solidFill>
            <a:ln w="6350">
              <a:solidFill>
                <a:srgbClr val="DCE3EB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1" name="MD1">
              <a:extLst>
                <a:ext uri="{FF2B5EF4-FFF2-40B4-BE49-F238E27FC236}">
                  <a16:creationId xmlns:a16="http://schemas.microsoft.com/office/drawing/2014/main" id="{BCDB7735-5EB3-50D4-6289-A823830DBBDC}"/>
                </a:ext>
              </a:extLst>
            </p:cNvPr>
            <p:cNvSpPr/>
            <p:nvPr/>
          </p:nvSpPr>
          <p:spPr>
            <a:xfrm>
              <a:off x="320000" y="140000"/>
              <a:ext cx="70000" cy="70000"/>
            </a:xfrm>
            <a:prstGeom prst="ellipse">
              <a:avLst/>
            </a:prstGeom>
            <a:solidFill>
              <a:srgbClr val="C9B3DD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2" name="MD2">
              <a:extLst>
                <a:ext uri="{FF2B5EF4-FFF2-40B4-BE49-F238E27FC236}">
                  <a16:creationId xmlns:a16="http://schemas.microsoft.com/office/drawing/2014/main" id="{76C4881E-B7D2-5110-4B50-EAB5C74F627B}"/>
                </a:ext>
              </a:extLst>
            </p:cNvPr>
            <p:cNvSpPr/>
            <p:nvPr/>
          </p:nvSpPr>
          <p:spPr>
            <a:xfrm>
              <a:off x="450000" y="125000"/>
              <a:ext cx="100000" cy="100000"/>
            </a:xfrm>
            <a:prstGeom prst="ellipse">
              <a:avLst/>
            </a:prstGeom>
            <a:solidFill>
              <a:srgbClr val="29A9C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3" name="MD3">
              <a:extLst>
                <a:ext uri="{FF2B5EF4-FFF2-40B4-BE49-F238E27FC236}">
                  <a16:creationId xmlns:a16="http://schemas.microsoft.com/office/drawing/2014/main" id="{D0A3B6A2-D1FF-057A-9AE2-020AB036996A}"/>
                </a:ext>
              </a:extLst>
            </p:cNvPr>
            <p:cNvSpPr/>
            <p:nvPr/>
          </p:nvSpPr>
          <p:spPr>
            <a:xfrm>
              <a:off x="600000" y="110000"/>
              <a:ext cx="130000" cy="130000"/>
            </a:xfrm>
            <a:prstGeom prst="ellipse">
              <a:avLst/>
            </a:prstGeom>
            <a:solidFill>
              <a:srgbClr val="6E2A8E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4" name="MDA">
              <a:extLst>
                <a:ext uri="{FF2B5EF4-FFF2-40B4-BE49-F238E27FC236}">
                  <a16:creationId xmlns:a16="http://schemas.microsoft.com/office/drawing/2014/main" id="{0A94323E-564E-A6F3-14A0-E7675E9AD10E}"/>
                </a:ext>
              </a:extLst>
            </p:cNvPr>
            <p:cNvSpPr/>
            <p:nvPr/>
          </p:nvSpPr>
          <p:spPr>
            <a:xfrm>
              <a:off x="780000" y="110000"/>
              <a:ext cx="130000" cy="130000"/>
            </a:xfrm>
            <a:prstGeom prst="rtTriangle">
              <a:avLst/>
            </a:prstGeom>
            <a:solidFill>
              <a:srgbClr val="0E72A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5" name="MDWord">
              <a:extLst>
                <a:ext uri="{FF2B5EF4-FFF2-40B4-BE49-F238E27FC236}">
                  <a16:creationId xmlns:a16="http://schemas.microsoft.com/office/drawing/2014/main" id="{A01131D4-4573-2BC8-A7F7-EA43E293FDB1}"/>
                </a:ext>
              </a:extLst>
            </p:cNvPr>
            <p:cNvSpPr txBox="1"/>
            <p:nvPr/>
          </p:nvSpPr>
          <p:spPr>
            <a:xfrm>
              <a:off x="40000" y="320000"/>
              <a:ext cx="1220000" cy="250000"/>
            </a:xfrm>
            <a:prstGeom prst="rect">
              <a:avLst/>
            </a:prstGeom>
            <a:noFill/>
          </p:spPr>
          <p:txBody>
            <a:bodyPr wrap="square" lIns="0" tIns="0" rIns="0" bIns="0" anchor="ctr"/>
            <a:lstStyle/>
            <a:p>
              <a:pPr algn="ctr"/>
              <a:r>
                <a:rPr lang="en-US" sz="1100" b="1">
                  <a:solidFill>
                    <a:srgbClr val="6E2A8E"/>
                  </a:solidFill>
                  <a:latin typeface="Arial Black" panose="020B0A04020102020204" pitchFamily="34" charset="0"/>
                </a:rPr>
                <a:t>LeaderSkill</a:t>
              </a:r>
            </a:p>
          </p:txBody>
        </p:sp>
        <p:sp>
          <p:nvSpPr>
            <p:cNvPr id="996" name="MDWord2">
              <a:extLst>
                <a:ext uri="{FF2B5EF4-FFF2-40B4-BE49-F238E27FC236}">
                  <a16:creationId xmlns:a16="http://schemas.microsoft.com/office/drawing/2014/main" id="{1F9588EC-6F58-31C8-FDCF-A92CED3A3A41}"/>
                </a:ext>
              </a:extLst>
            </p:cNvPr>
            <p:cNvSpPr txBox="1"/>
            <p:nvPr/>
          </p:nvSpPr>
          <p:spPr>
            <a:xfrm>
              <a:off x="40000" y="580000"/>
              <a:ext cx="1220000" cy="200000"/>
            </a:xfrm>
            <a:prstGeom prst="rect">
              <a:avLst/>
            </a:prstGeom>
            <a:noFill/>
          </p:spPr>
          <p:txBody>
            <a:bodyPr wrap="square" lIns="0" tIns="0" rIns="0" bIns="0" anchor="ctr"/>
            <a:lstStyle/>
            <a:p>
              <a:pPr algn="ctr"/>
              <a:r>
                <a:rPr lang="en-US" sz="650" b="1" spc="500">
                  <a:solidFill>
                    <a:srgbClr val="29A9C9"/>
                  </a:solidFill>
                  <a:latin typeface="Arial"/>
                </a:rPr>
                <a:t>W E E K L Y</a:t>
              </a:r>
            </a:p>
          </p:txBody>
        </p:sp>
      </p:grpSp>
      <p:sp>
        <p:nvSpPr>
          <p:cNvPr id="1011" name="Ico2-Board">
            <a:extLst>
              <a:ext uri="{FF2B5EF4-FFF2-40B4-BE49-F238E27FC236}">
                <a16:creationId xmlns:a16="http://schemas.microsoft.com/office/drawing/2014/main" id="{0F96ED91-C23B-D02B-FF84-B693A53A5199}"/>
              </a:ext>
            </a:extLst>
          </p:cNvPr>
          <p:cNvSpPr/>
          <p:nvPr/>
        </p:nvSpPr>
        <p:spPr>
          <a:xfrm>
            <a:off x="3585000" y="2180000"/>
            <a:ext cx="420000" cy="210000"/>
          </a:xfrm>
          <a:prstGeom prst="diamond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2" name="Ico2-Band">
            <a:extLst>
              <a:ext uri="{FF2B5EF4-FFF2-40B4-BE49-F238E27FC236}">
                <a16:creationId xmlns:a16="http://schemas.microsoft.com/office/drawing/2014/main" id="{916EDC08-90F0-A11B-2C67-1D162CD8DC8E}"/>
              </a:ext>
            </a:extLst>
          </p:cNvPr>
          <p:cNvSpPr/>
          <p:nvPr/>
        </p:nvSpPr>
        <p:spPr>
          <a:xfrm>
            <a:off x="3705000" y="2350000"/>
            <a:ext cx="180000" cy="120000"/>
          </a:xfrm>
          <a:prstGeom prst="trapezoid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3" name="Ico2-Tassel">
            <a:extLst>
              <a:ext uri="{FF2B5EF4-FFF2-40B4-BE49-F238E27FC236}">
                <a16:creationId xmlns:a16="http://schemas.microsoft.com/office/drawing/2014/main" id="{247291D8-2F76-53B7-81B2-7BA224844CCC}"/>
              </a:ext>
            </a:extLst>
          </p:cNvPr>
          <p:cNvSpPr/>
          <p:nvPr/>
        </p:nvSpPr>
        <p:spPr>
          <a:xfrm>
            <a:off x="3997000" y="2285000"/>
            <a:ext cx="14000" cy="1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4" name="Ico2-Knob">
            <a:extLst>
              <a:ext uri="{FF2B5EF4-FFF2-40B4-BE49-F238E27FC236}">
                <a16:creationId xmlns:a16="http://schemas.microsoft.com/office/drawing/2014/main" id="{65D1E61E-3A15-DE70-F0D9-F46798EF3437}"/>
              </a:ext>
            </a:extLst>
          </p:cNvPr>
          <p:cNvSpPr/>
          <p:nvPr/>
        </p:nvSpPr>
        <p:spPr>
          <a:xfrm>
            <a:off x="3978000" y="2425000"/>
            <a:ext cx="52000" cy="52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1" name="Ico3-Page">
            <a:extLst>
              <a:ext uri="{FF2B5EF4-FFF2-40B4-BE49-F238E27FC236}">
                <a16:creationId xmlns:a16="http://schemas.microsoft.com/office/drawing/2014/main" id="{8DB5AFF1-9329-0CE2-C303-67E122C5485E}"/>
              </a:ext>
            </a:extLst>
          </p:cNvPr>
          <p:cNvSpPr/>
          <p:nvPr/>
        </p:nvSpPr>
        <p:spPr>
          <a:xfrm>
            <a:off x="6560000" y="2180000"/>
            <a:ext cx="260000" cy="34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2" name="Ico3-Ln1">
            <a:extLst>
              <a:ext uri="{FF2B5EF4-FFF2-40B4-BE49-F238E27FC236}">
                <a16:creationId xmlns:a16="http://schemas.microsoft.com/office/drawing/2014/main" id="{C5328C14-D75B-C1B9-C0ED-828C54398BBF}"/>
              </a:ext>
            </a:extLst>
          </p:cNvPr>
          <p:cNvSpPr/>
          <p:nvPr/>
        </p:nvSpPr>
        <p:spPr>
          <a:xfrm>
            <a:off x="6610000" y="2250000"/>
            <a:ext cx="160000" cy="26000"/>
          </a:xfrm>
          <a:prstGeom prst="rect">
            <a:avLst/>
          </a:prstGeom>
          <a:solidFill>
            <a:srgbClr val="0E72A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3" name="Ico3-Ln2">
            <a:extLst>
              <a:ext uri="{FF2B5EF4-FFF2-40B4-BE49-F238E27FC236}">
                <a16:creationId xmlns:a16="http://schemas.microsoft.com/office/drawing/2014/main" id="{50953130-285C-A2F4-1D53-56176DDD2838}"/>
              </a:ext>
            </a:extLst>
          </p:cNvPr>
          <p:cNvSpPr/>
          <p:nvPr/>
        </p:nvSpPr>
        <p:spPr>
          <a:xfrm>
            <a:off x="6610000" y="2310000"/>
            <a:ext cx="160000" cy="26000"/>
          </a:xfrm>
          <a:prstGeom prst="rect">
            <a:avLst/>
          </a:prstGeom>
          <a:solidFill>
            <a:srgbClr val="0E72A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4" name="Ico3-Ln3">
            <a:extLst>
              <a:ext uri="{FF2B5EF4-FFF2-40B4-BE49-F238E27FC236}">
                <a16:creationId xmlns:a16="http://schemas.microsoft.com/office/drawing/2014/main" id="{F88AD922-C668-8B4D-5D17-09D01529629C}"/>
              </a:ext>
            </a:extLst>
          </p:cNvPr>
          <p:cNvSpPr/>
          <p:nvPr/>
        </p:nvSpPr>
        <p:spPr>
          <a:xfrm>
            <a:off x="6610000" y="2370000"/>
            <a:ext cx="110000" cy="26000"/>
          </a:xfrm>
          <a:prstGeom prst="rect">
            <a:avLst/>
          </a:prstGeom>
          <a:solidFill>
            <a:srgbClr val="0E72A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1" name="Ico4-Play">
            <a:extLst>
              <a:ext uri="{FF2B5EF4-FFF2-40B4-BE49-F238E27FC236}">
                <a16:creationId xmlns:a16="http://schemas.microsoft.com/office/drawing/2014/main" id="{AA2B0C7A-19AE-D415-C673-A908E6D84BDF}"/>
              </a:ext>
            </a:extLst>
          </p:cNvPr>
          <p:cNvSpPr/>
          <p:nvPr/>
        </p:nvSpPr>
        <p:spPr>
          <a:xfrm rot="5400000">
            <a:off x="9435000" y="2200000"/>
            <a:ext cx="300000" cy="300000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EACCB6-766A-82B1-2AE0-A1455C55B1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000" y="6562600"/>
            <a:ext cx="12192000" cy="30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43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rial">
  <a:themeElements>
    <a:clrScheme name="Wellstar New Brand">
      <a:dk1>
        <a:srgbClr val="000000"/>
      </a:dk1>
      <a:lt1>
        <a:srgbClr val="FFFFFF"/>
      </a:lt1>
      <a:dk2>
        <a:srgbClr val="758592"/>
      </a:dk2>
      <a:lt2>
        <a:srgbClr val="DCE3EB"/>
      </a:lt2>
      <a:accent1>
        <a:srgbClr val="8347AD"/>
      </a:accent1>
      <a:accent2>
        <a:srgbClr val="0CA6DF"/>
      </a:accent2>
      <a:accent3>
        <a:srgbClr val="6DC3E8"/>
      </a:accent3>
      <a:accent4>
        <a:srgbClr val="B8D8EB"/>
      </a:accent4>
      <a:accent5>
        <a:srgbClr val="758592"/>
      </a:accent5>
      <a:accent6>
        <a:srgbClr val="A5BAC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e2598257-59d1-4aa3-be43-59e97426a79e" xsi:nil="true"/>
    <_ip_UnifiedCompliancePolicyProperties xmlns="http://schemas.microsoft.com/sharepoint/v3" xsi:nil="true"/>
    <lcf76f155ced4ddcb4097134ff3c332f xmlns="dda54d99-219a-4d38-a352-c75a002f98d3">
      <Terms xmlns="http://schemas.microsoft.com/office/infopath/2007/PartnerControls"/>
    </lcf76f155ced4ddcb4097134ff3c332f>
    <Date xmlns="dda54d99-219a-4d38-a352-c75a002f98d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3911C21CFBE24BAF79F3B0F90E52E5" ma:contentTypeVersion="24" ma:contentTypeDescription="Create a new document." ma:contentTypeScope="" ma:versionID="9e447e43115689f8bc29a8310ac565aa">
  <xsd:schema xmlns:xsd="http://www.w3.org/2001/XMLSchema" xmlns:xs="http://www.w3.org/2001/XMLSchema" xmlns:p="http://schemas.microsoft.com/office/2006/metadata/properties" xmlns:ns1="http://schemas.microsoft.com/sharepoint/v3" xmlns:ns2="dda54d99-219a-4d38-a352-c75a002f98d3" xmlns:ns3="e2598257-59d1-4aa3-be43-59e97426a79e" targetNamespace="http://schemas.microsoft.com/office/2006/metadata/properties" ma:root="true" ma:fieldsID="13fea21780dc65b8a732e2df3976c45d" ns1:_="" ns2:_="" ns3:_="">
    <xsd:import namespace="http://schemas.microsoft.com/sharepoint/v3"/>
    <xsd:import namespace="dda54d99-219a-4d38-a352-c75a002f98d3"/>
    <xsd:import namespace="e2598257-59d1-4aa3-be43-59e97426a7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54d99-219a-4d38-a352-c75a002f98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b37398cb-916a-4e2a-992f-4c46de6f91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" ma:index="29" nillable="true" ma:displayName="Date" ma:format="DateOnly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98257-59d1-4aa3-be43-59e97426a79e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9942330-9bb3-4237-b5f8-0a0841dee883}" ma:internalName="TaxCatchAll" ma:showField="CatchAllData" ma:web="e2598257-59d1-4aa3-be43-59e97426a7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1DA681-F9A6-41A2-8384-D61A6296342E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e2598257-59d1-4aa3-be43-59e97426a79e"/>
    <ds:schemaRef ds:uri="dda54d99-219a-4d38-a352-c75a002f98d3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CABBF76-AF35-4C21-94C0-B98C1BD8CA63}">
  <ds:schemaRefs>
    <ds:schemaRef ds:uri="dda54d99-219a-4d38-a352-c75a002f98d3"/>
    <ds:schemaRef ds:uri="e2598257-59d1-4aa3-be43-59e97426a79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07DCDD9-F0D1-4862-AEBA-DEFBAB88B6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577</Words>
  <Application>Microsoft Office PowerPoint</Application>
  <PresentationFormat>Widescreen</PresentationFormat>
  <Paragraphs>59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Arial Black</vt:lpstr>
      <vt:lpstr>Calibri</vt:lpstr>
      <vt:lpstr>Arial</vt:lpstr>
      <vt:lpstr>think-cell Slide</vt:lpstr>
      <vt:lpstr>PowerPoint Presentation</vt:lpstr>
    </vt:vector>
  </TitlesOfParts>
  <Company>WellStar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Noble, Charlene</dc:creator>
  <cp:lastModifiedBy>Noble, Charlene</cp:lastModifiedBy>
  <cp:revision>1</cp:revision>
  <cp:lastPrinted>2026-07-10T20:04:45Z</cp:lastPrinted>
  <dcterms:created xsi:type="dcterms:W3CDTF">2026-05-04T19:40:16Z</dcterms:created>
  <dcterms:modified xsi:type="dcterms:W3CDTF">2026-09-01T21:35:36Z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0x010100743911C21CFBE24BAF79F3B0F90E52E5</vt:lpwstr>
  </property>
  <property fmtid="{D5CDD505-2E9C-101B-9397-08002B2CF9AE}" pid="3" name="MediaServiceImageTags">
    <vt:lpwstr/>
  </property>
</Properties>
</file>